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277" r:id="rId3"/>
    <p:sldId id="256" r:id="rId4"/>
    <p:sldId id="257"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61"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45" d="100"/>
          <a:sy n="45" d="100"/>
        </p:scale>
        <p:origin x="-546" y="-138"/>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232903348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2387600" y="8953500"/>
            <a:ext cx="19621500" cy="685800"/>
          </a:xfrm>
          <a:prstGeom prst="rect">
            <a:avLst/>
          </a:prstGeom>
        </p:spPr>
        <p:txBody>
          <a:bodyPr anchor="t"/>
          <a:lstStyle>
            <a:lvl1pPr marL="0" indent="0" algn="ctr">
              <a:spcBef>
                <a:spcPts val="0"/>
              </a:spcBef>
              <a:buSzTx/>
              <a:buNone/>
              <a:defRPr sz="3800">
                <a:latin typeface="+mn-lt"/>
                <a:ea typeface="+mn-ea"/>
                <a:cs typeface="+mn-cs"/>
                <a:sym typeface="Helvetica"/>
              </a:defRPr>
            </a:lvl1pPr>
            <a:lvl2pPr marL="1099036" indent="-464038" algn="ctr">
              <a:spcBef>
                <a:spcPts val="0"/>
              </a:spcBef>
              <a:defRPr sz="3800">
                <a:latin typeface="+mn-lt"/>
                <a:ea typeface="+mn-ea"/>
                <a:cs typeface="+mn-cs"/>
                <a:sym typeface="Helvetica"/>
              </a:defRPr>
            </a:lvl2pPr>
            <a:lvl3pPr marL="1734036" indent="-464036" algn="ctr">
              <a:spcBef>
                <a:spcPts val="0"/>
              </a:spcBef>
              <a:defRPr sz="3800">
                <a:latin typeface="+mn-lt"/>
                <a:ea typeface="+mn-ea"/>
                <a:cs typeface="+mn-cs"/>
                <a:sym typeface="Helvetica"/>
              </a:defRPr>
            </a:lvl3pPr>
            <a:lvl4pPr marL="2369036" indent="-464036" algn="ctr">
              <a:spcBef>
                <a:spcPts val="0"/>
              </a:spcBef>
              <a:defRPr sz="3800">
                <a:latin typeface="+mn-lt"/>
                <a:ea typeface="+mn-ea"/>
                <a:cs typeface="+mn-cs"/>
                <a:sym typeface="Helvetica"/>
              </a:defRPr>
            </a:lvl4pPr>
            <a:lvl5pPr marL="3004036" indent="-464036" algn="ctr">
              <a:spcBef>
                <a:spcPts val="0"/>
              </a:spcBef>
              <a:defRPr sz="3800">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13"/>
          </p:nvPr>
        </p:nvSpPr>
        <p:spPr>
          <a:xfrm>
            <a:off x="2387600" y="6045200"/>
            <a:ext cx="19621500" cy="889000"/>
          </a:xfrm>
          <a:prstGeom prst="rect">
            <a:avLst/>
          </a:prstGeom>
        </p:spPr>
        <p:txBody>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8928056"/>
            <a:ext cx="18288000" cy="3282980"/>
          </a:xfrm>
        </p:spPr>
        <p:txBody>
          <a:bodyPr wrap="none" anchor="t">
            <a:normAutofit/>
          </a:bodyPr>
          <a:lstStyle>
            <a:lvl1pPr algn="r">
              <a:defRPr sz="19200" b="0" spc="-6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4419598" y="7388751"/>
            <a:ext cx="18288000" cy="1508050"/>
          </a:xfrm>
        </p:spPr>
        <p:txBody>
          <a:bodyPr anchor="b">
            <a:normAutofit/>
          </a:bodyPr>
          <a:lstStyle>
            <a:lvl1pPr marL="0" indent="0" algn="r">
              <a:buNone/>
              <a:defRPr sz="6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6/27/2021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7639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6/27/2021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042989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1709064" y="8928056"/>
            <a:ext cx="18288000" cy="3282980"/>
          </a:xfrm>
        </p:spPr>
        <p:txBody>
          <a:bodyPr wrap="none" anchor="t">
            <a:normAutofit/>
          </a:bodyPr>
          <a:lstStyle>
            <a:lvl1pPr algn="l">
              <a:defRPr sz="19200" b="0" spc="-6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1709064" y="7387349"/>
            <a:ext cx="18288000" cy="1508050"/>
          </a:xfrm>
        </p:spPr>
        <p:txBody>
          <a:bodyPr anchor="b">
            <a:normAutofit/>
          </a:bodyPr>
          <a:lstStyle>
            <a:lvl1pPr marL="0" indent="0" algn="l">
              <a:buNone/>
              <a:defRPr sz="6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6/27/2021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413068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40000" y="3651250"/>
            <a:ext cx="10050432"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639680" y="3651250"/>
            <a:ext cx="1006792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946398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40000" y="3362326"/>
            <a:ext cx="10050432" cy="1647824"/>
          </a:xfrm>
        </p:spPr>
        <p:txBody>
          <a:bodyPr anchor="b"/>
          <a:lstStyle>
            <a:lvl1pPr marL="0" indent="0">
              <a:buNone/>
              <a:defRPr sz="4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2240000" y="5010150"/>
            <a:ext cx="10050432"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639680" y="3362326"/>
            <a:ext cx="10071096" cy="1647824"/>
          </a:xfrm>
        </p:spPr>
        <p:txBody>
          <a:bodyPr vert="horz" lIns="91440" tIns="45720" rIns="91440" bIns="45720" rtlCol="0" anchor="b">
            <a:normAutofit/>
          </a:bodyPr>
          <a:lstStyle>
            <a:lvl1pPr>
              <a:buNone/>
              <a:defRPr lang="en-US" sz="4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12639680" y="5010150"/>
            <a:ext cx="1007109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6/27/2021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040332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6/27/2021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49310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6/27/2021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91817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5" y="673100"/>
            <a:ext cx="18135606" cy="8737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35000" y="9448800"/>
            <a:ext cx="23114000" cy="2006600"/>
          </a:xfrm>
          <a:prstGeom prst="rect">
            <a:avLst/>
          </a:prstGeom>
        </p:spPr>
        <p:txBody>
          <a:bodyPr anchor="b"/>
          <a:lstStyle/>
          <a:p>
            <a:r>
              <a:t>Title Text</a:t>
            </a:r>
          </a:p>
        </p:txBody>
      </p:sp>
      <p:sp>
        <p:nvSpPr>
          <p:cNvPr id="22" name="Shape 22"/>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40001" y="4114800"/>
            <a:ext cx="7304050" cy="7623176"/>
          </a:xfrm>
        </p:spPr>
        <p:txBody>
          <a:bodyPr/>
          <a:lstStyle>
            <a:lvl1pPr marL="0" indent="0">
              <a:buNone/>
              <a:defRPr sz="3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86825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2240001" y="4114800"/>
            <a:ext cx="7304050" cy="7623176"/>
          </a:xfrm>
        </p:spPr>
        <p:txBody>
          <a:bodyPr/>
          <a:lstStyle>
            <a:lvl1pPr marL="0" indent="0">
              <a:buNone/>
              <a:defRPr sz="3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256252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8734321"/>
            <a:ext cx="21031200" cy="163871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79576" y="1974851"/>
            <a:ext cx="21031200" cy="675947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6" y="10373032"/>
            <a:ext cx="21028024" cy="1364944"/>
          </a:xfrm>
        </p:spPr>
        <p:txBody>
          <a:bodyPr/>
          <a:lstStyle>
            <a:lvl1pPr marL="0" indent="0">
              <a:buNone/>
              <a:defRPr sz="3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636882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0"/>
            <a:ext cx="21031200" cy="7068688"/>
          </a:xfrm>
        </p:spPr>
        <p:txBody>
          <a:bodyPr anchor="ctr"/>
          <a:lstStyle>
            <a:lvl1pPr>
              <a:defRPr sz="6400"/>
            </a:lvl1pPr>
          </a:lstStyle>
          <a:p>
            <a:r>
              <a:rPr lang="en-US"/>
              <a:t>Click to edit Master title style</a:t>
            </a:r>
            <a:endParaRPr lang="en-US" dirty="0"/>
          </a:p>
        </p:txBody>
      </p:sp>
      <p:sp>
        <p:nvSpPr>
          <p:cNvPr id="4" name="Text Placeholder 3"/>
          <p:cNvSpPr>
            <a:spLocks noGrp="1"/>
          </p:cNvSpPr>
          <p:nvPr>
            <p:ph type="body" sz="half" idx="2"/>
          </p:nvPr>
        </p:nvSpPr>
        <p:spPr>
          <a:xfrm>
            <a:off x="1679576" y="8978798"/>
            <a:ext cx="21028024" cy="3003652"/>
          </a:xfrm>
        </p:spPr>
        <p:txBody>
          <a:bodyPr anchor="ct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723411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2424" y="730250"/>
            <a:ext cx="18605504" cy="5985808"/>
          </a:xfrm>
        </p:spPr>
        <p:txBody>
          <a:bodyPr anchor="ctr"/>
          <a:lstStyle>
            <a:lvl1pPr>
              <a:defRPr sz="8800"/>
            </a:lvl1pPr>
          </a:lstStyle>
          <a:p>
            <a:r>
              <a:rPr lang="en-US"/>
              <a:t>Click to edit Master title style</a:t>
            </a:r>
            <a:endParaRPr lang="en-US" dirty="0"/>
          </a:p>
        </p:txBody>
      </p:sp>
      <p:sp>
        <p:nvSpPr>
          <p:cNvPr id="12" name="Text Placeholder 3"/>
          <p:cNvSpPr>
            <a:spLocks noGrp="1"/>
          </p:cNvSpPr>
          <p:nvPr>
            <p:ph type="body" sz="half" idx="13"/>
          </p:nvPr>
        </p:nvSpPr>
        <p:spPr>
          <a:xfrm>
            <a:off x="3441289" y="6731114"/>
            <a:ext cx="17504598" cy="1097936"/>
          </a:xfrm>
        </p:spPr>
        <p:txBody>
          <a:bodyPr anchor="t">
            <a:normAutofit/>
          </a:bodyPr>
          <a:lstStyle>
            <a:lvl1pPr marL="0" indent="0">
              <a:buNone/>
              <a:defRPr sz="28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4" name="Text Placeholder 3"/>
          <p:cNvSpPr>
            <a:spLocks noGrp="1"/>
          </p:cNvSpPr>
          <p:nvPr>
            <p:ph type="body" sz="half" idx="2"/>
          </p:nvPr>
        </p:nvSpPr>
        <p:spPr>
          <a:xfrm>
            <a:off x="1676400" y="9003458"/>
            <a:ext cx="21024848" cy="2978992"/>
          </a:xfrm>
        </p:spPr>
        <p:txBody>
          <a:bodyPr anchor="ctr">
            <a:normAutofit/>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2222088" y="1573648"/>
            <a:ext cx="1219200" cy="1169552"/>
          </a:xfrm>
          <a:prstGeom prst="rect">
            <a:avLst/>
          </a:prstGeom>
        </p:spPr>
        <p:txBody>
          <a:bodyPr vert="horz" lIns="182880" tIns="91440" rIns="182880" bIns="914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6000" dirty="0">
                <a:solidFill>
                  <a:schemeClr val="tx1"/>
                </a:solidFill>
                <a:effectLst/>
              </a:rPr>
              <a:t>“</a:t>
            </a:r>
          </a:p>
        </p:txBody>
      </p:sp>
      <p:sp>
        <p:nvSpPr>
          <p:cNvPr id="10" name="TextBox 9"/>
          <p:cNvSpPr txBox="1"/>
          <p:nvPr/>
        </p:nvSpPr>
        <p:spPr>
          <a:xfrm>
            <a:off x="20875624" y="5486400"/>
            <a:ext cx="1219200" cy="1169552"/>
          </a:xfrm>
          <a:prstGeom prst="rect">
            <a:avLst/>
          </a:prstGeom>
        </p:spPr>
        <p:txBody>
          <a:bodyPr vert="horz" lIns="182880" tIns="91440" rIns="182880" bIns="914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6000" dirty="0">
                <a:solidFill>
                  <a:schemeClr val="tx1"/>
                </a:solidFill>
                <a:effectLst/>
              </a:rPr>
              <a:t>”</a:t>
            </a:r>
          </a:p>
        </p:txBody>
      </p:sp>
    </p:spTree>
    <p:extLst>
      <p:ext uri="{BB962C8B-B14F-4D97-AF65-F5344CB8AC3E}">
        <p14:creationId xmlns:p14="http://schemas.microsoft.com/office/powerpoint/2010/main" xmlns="" val="179429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679576" y="4653935"/>
            <a:ext cx="21031200" cy="5023670"/>
          </a:xfrm>
        </p:spPr>
        <p:txBody>
          <a:bodyPr anchor="b">
            <a:normAutofit/>
          </a:bodyPr>
          <a:lstStyle>
            <a:lvl1pPr>
              <a:defRPr sz="10800"/>
            </a:lvl1pPr>
          </a:lstStyle>
          <a:p>
            <a:r>
              <a:rPr lang="en-US"/>
              <a:t>Click to edit Master title style</a:t>
            </a:r>
            <a:endParaRPr lang="en-US" dirty="0"/>
          </a:p>
        </p:txBody>
      </p:sp>
      <p:sp>
        <p:nvSpPr>
          <p:cNvPr id="4" name="Text Placeholder 3"/>
          <p:cNvSpPr>
            <a:spLocks noGrp="1"/>
          </p:cNvSpPr>
          <p:nvPr>
            <p:ph type="body" sz="half" idx="2"/>
          </p:nvPr>
        </p:nvSpPr>
        <p:spPr>
          <a:xfrm>
            <a:off x="1679576" y="9701162"/>
            <a:ext cx="21028024" cy="2281288"/>
          </a:xfrm>
        </p:spPr>
        <p:txBody>
          <a:bodyPr anchor="t"/>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095253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676400" y="730251"/>
            <a:ext cx="21031200" cy="2651126"/>
          </a:xfrm>
        </p:spPr>
        <p:txBody>
          <a:bodyPr/>
          <a:lstStyle/>
          <a:p>
            <a:r>
              <a:rPr lang="en-US"/>
              <a:t>Click to edit Master title style</a:t>
            </a:r>
            <a:endParaRPr lang="en-US" dirty="0"/>
          </a:p>
        </p:txBody>
      </p:sp>
      <p:sp>
        <p:nvSpPr>
          <p:cNvPr id="7" name="Text Placeholder 2"/>
          <p:cNvSpPr>
            <a:spLocks noGrp="1"/>
          </p:cNvSpPr>
          <p:nvPr>
            <p:ph type="body" idx="1"/>
          </p:nvPr>
        </p:nvSpPr>
        <p:spPr>
          <a:xfrm>
            <a:off x="2674564" y="3771900"/>
            <a:ext cx="5893732" cy="1152524"/>
          </a:xfrm>
        </p:spPr>
        <p:txBody>
          <a:bodyPr anchor="b">
            <a:noAutofit/>
          </a:bodyPr>
          <a:lstStyle>
            <a:lvl1pPr marL="0" indent="0">
              <a:buNone/>
              <a:defRPr sz="4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8" name="Text Placeholder 3"/>
          <p:cNvSpPr>
            <a:spLocks noGrp="1"/>
          </p:cNvSpPr>
          <p:nvPr>
            <p:ph type="body" sz="half" idx="15"/>
          </p:nvPr>
        </p:nvSpPr>
        <p:spPr>
          <a:xfrm>
            <a:off x="2713596" y="5143500"/>
            <a:ext cx="5854700" cy="717867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9" name="Text Placeholder 4"/>
          <p:cNvSpPr>
            <a:spLocks noGrp="1"/>
          </p:cNvSpPr>
          <p:nvPr>
            <p:ph type="body" sz="quarter" idx="3"/>
          </p:nvPr>
        </p:nvSpPr>
        <p:spPr>
          <a:xfrm>
            <a:off x="9175989" y="3771900"/>
            <a:ext cx="5872482" cy="1152524"/>
          </a:xfrm>
        </p:spPr>
        <p:txBody>
          <a:bodyPr vert="horz" lIns="91440" tIns="45720" rIns="91440" bIns="45720" rtlCol="0" anchor="b">
            <a:noAutofit/>
          </a:bodyPr>
          <a:lstStyle>
            <a:lvl1pPr>
              <a:buNone/>
              <a:defRPr lang="en-US" sz="4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9154882" y="5143500"/>
            <a:ext cx="5893588" cy="717867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11" name="Text Placeholder 4"/>
          <p:cNvSpPr>
            <a:spLocks noGrp="1"/>
          </p:cNvSpPr>
          <p:nvPr>
            <p:ph type="body" sz="quarter" idx="13"/>
          </p:nvPr>
        </p:nvSpPr>
        <p:spPr>
          <a:xfrm>
            <a:off x="15658071" y="3771900"/>
            <a:ext cx="5864226" cy="1152524"/>
          </a:xfrm>
        </p:spPr>
        <p:txBody>
          <a:bodyPr vert="horz" lIns="91440" tIns="45720" rIns="91440" bIns="45720" rtlCol="0" anchor="b">
            <a:noAutofit/>
          </a:bodyPr>
          <a:lstStyle>
            <a:lvl1pPr>
              <a:buNone/>
              <a:defRPr lang="en-US" sz="4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15658071" y="5143500"/>
            <a:ext cx="5864226" cy="717867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6/27/2021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759810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676400" y="730251"/>
            <a:ext cx="21031200" cy="2651126"/>
          </a:xfrm>
        </p:spPr>
        <p:txBody>
          <a:bodyPr/>
          <a:lstStyle/>
          <a:p>
            <a:r>
              <a:rPr lang="en-US"/>
              <a:t>Click to edit Master title style</a:t>
            </a:r>
            <a:endParaRPr lang="en-US" dirty="0"/>
          </a:p>
        </p:txBody>
      </p:sp>
      <p:sp>
        <p:nvSpPr>
          <p:cNvPr id="19" name="Text Placeholder 2"/>
          <p:cNvSpPr>
            <a:spLocks noGrp="1"/>
          </p:cNvSpPr>
          <p:nvPr>
            <p:ph type="body" idx="1"/>
          </p:nvPr>
        </p:nvSpPr>
        <p:spPr>
          <a:xfrm>
            <a:off x="2664170" y="8595006"/>
            <a:ext cx="5880100" cy="1152524"/>
          </a:xfrm>
        </p:spPr>
        <p:txBody>
          <a:bodyPr anchor="b">
            <a:noAutofit/>
          </a:bodyPr>
          <a:lstStyle>
            <a:lvl1pPr marL="0" indent="0">
              <a:buNone/>
              <a:defRPr sz="4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0" name="Picture Placeholder 2"/>
          <p:cNvSpPr>
            <a:spLocks noGrp="1" noChangeAspect="1"/>
          </p:cNvSpPr>
          <p:nvPr>
            <p:ph type="pic" idx="15"/>
          </p:nvPr>
        </p:nvSpPr>
        <p:spPr>
          <a:xfrm>
            <a:off x="2664170" y="4512708"/>
            <a:ext cx="5880100" cy="304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1" name="Text Placeholder 3"/>
          <p:cNvSpPr>
            <a:spLocks noGrp="1"/>
          </p:cNvSpPr>
          <p:nvPr>
            <p:ph type="body" sz="half" idx="18"/>
          </p:nvPr>
        </p:nvSpPr>
        <p:spPr>
          <a:xfrm>
            <a:off x="2664170" y="9747531"/>
            <a:ext cx="5880100" cy="1318378"/>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22" name="Text Placeholder 4"/>
          <p:cNvSpPr>
            <a:spLocks noGrp="1"/>
          </p:cNvSpPr>
          <p:nvPr>
            <p:ph type="body" sz="quarter" idx="3"/>
          </p:nvPr>
        </p:nvSpPr>
        <p:spPr>
          <a:xfrm>
            <a:off x="9137995" y="8595006"/>
            <a:ext cx="5861050" cy="1152524"/>
          </a:xfrm>
        </p:spPr>
        <p:txBody>
          <a:bodyPr anchor="b">
            <a:noAutofit/>
          </a:bodyPr>
          <a:lstStyle>
            <a:lvl1pPr marL="0" indent="0">
              <a:buNone/>
              <a:defRPr sz="4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3" name="Picture Placeholder 2"/>
          <p:cNvSpPr>
            <a:spLocks noGrp="1" noChangeAspect="1"/>
          </p:cNvSpPr>
          <p:nvPr>
            <p:ph type="pic" idx="21"/>
          </p:nvPr>
        </p:nvSpPr>
        <p:spPr>
          <a:xfrm>
            <a:off x="9137993" y="4512708"/>
            <a:ext cx="5861050" cy="304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4" name="Text Placeholder 3"/>
          <p:cNvSpPr>
            <a:spLocks noGrp="1"/>
          </p:cNvSpPr>
          <p:nvPr>
            <p:ph type="body" sz="half" idx="19"/>
          </p:nvPr>
        </p:nvSpPr>
        <p:spPr>
          <a:xfrm>
            <a:off x="9135288" y="9747529"/>
            <a:ext cx="5868812" cy="1318378"/>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25" name="Text Placeholder 4"/>
          <p:cNvSpPr>
            <a:spLocks noGrp="1"/>
          </p:cNvSpPr>
          <p:nvPr>
            <p:ph type="body" sz="quarter" idx="13"/>
          </p:nvPr>
        </p:nvSpPr>
        <p:spPr>
          <a:xfrm>
            <a:off x="15608645" y="8595006"/>
            <a:ext cx="5864226" cy="1152524"/>
          </a:xfrm>
        </p:spPr>
        <p:txBody>
          <a:bodyPr anchor="b">
            <a:noAutofit/>
          </a:bodyPr>
          <a:lstStyle>
            <a:lvl1pPr marL="0" indent="0">
              <a:buNone/>
              <a:defRPr sz="4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6" name="Picture Placeholder 2"/>
          <p:cNvSpPr>
            <a:spLocks noGrp="1" noChangeAspect="1"/>
          </p:cNvSpPr>
          <p:nvPr>
            <p:ph type="pic" idx="22"/>
          </p:nvPr>
        </p:nvSpPr>
        <p:spPr>
          <a:xfrm>
            <a:off x="15608643" y="4512708"/>
            <a:ext cx="5864226" cy="304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7" name="Text Placeholder 3"/>
          <p:cNvSpPr>
            <a:spLocks noGrp="1"/>
          </p:cNvSpPr>
          <p:nvPr>
            <p:ph type="body" sz="half" idx="20"/>
          </p:nvPr>
        </p:nvSpPr>
        <p:spPr>
          <a:xfrm>
            <a:off x="15608395" y="9747525"/>
            <a:ext cx="5871994" cy="1318378"/>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6/27/2021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690046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6/27/2021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74171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6/27/2021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12160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778000" y="4533900"/>
            <a:ext cx="20828000" cy="46482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79" y="1104900"/>
            <a:ext cx="9525004" cy="115062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9" cy="469900"/>
          </a:xfrm>
          <a:prstGeom prst="rect">
            <a:avLst/>
          </a:prstGeom>
          <a:ln w="12700">
            <a:miter lim="400000"/>
          </a:ln>
        </p:spPr>
        <p:txBody>
          <a:bodyPr wrap="none" lIns="50800" tIns="50800" rIns="50800" bIns="50800">
            <a:spAutoFit/>
          </a:bodyPr>
          <a:lstStyle>
            <a:lvl1pPr>
              <a:defRPr sz="2400">
                <a:latin typeface="Helvetica Light"/>
                <a:ea typeface="Helvetica Light"/>
                <a:cs typeface="Helvetica Light"/>
                <a:sym typeface="Helvetica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40000" y="3651250"/>
            <a:ext cx="204676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6/27/2021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019177410"/>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1828800" rtl="0" eaLnBrk="1" latinLnBrk="0" hangingPunct="1">
        <a:lnSpc>
          <a:spcPct val="90000"/>
        </a:lnSpc>
        <a:spcBef>
          <a:spcPct val="0"/>
        </a:spcBef>
        <a:buNone/>
        <a:defRPr sz="10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755B8B-B08E-41DE-92E0-F14EAB1565D6}"/>
              </a:ext>
            </a:extLst>
          </p:cNvPr>
          <p:cNvSpPr>
            <a:spLocks noGrp="1"/>
          </p:cNvSpPr>
          <p:nvPr>
            <p:ph type="ctrTitle"/>
          </p:nvPr>
        </p:nvSpPr>
        <p:spPr>
          <a:xfrm>
            <a:off x="1716155" y="473171"/>
            <a:ext cx="20176434" cy="1673682"/>
          </a:xfrm>
        </p:spPr>
        <p:txBody>
          <a:bodyPr>
            <a:normAutofit fontScale="90000"/>
          </a:bodyPr>
          <a:lstStyle/>
          <a:p>
            <a:r>
              <a:rPr lang="en-AU" sz="12000" dirty="0"/>
              <a:t>Psalm 78: 5- 7 (NLT)</a:t>
            </a:r>
          </a:p>
        </p:txBody>
      </p:sp>
      <p:sp>
        <p:nvSpPr>
          <p:cNvPr id="6" name="Rectangle 3">
            <a:extLst>
              <a:ext uri="{FF2B5EF4-FFF2-40B4-BE49-F238E27FC236}">
                <a16:creationId xmlns:a16="http://schemas.microsoft.com/office/drawing/2014/main" xmlns="" id="{1D05EE39-51A9-4252-84C6-6BA107C13748}"/>
              </a:ext>
            </a:extLst>
          </p:cNvPr>
          <p:cNvSpPr>
            <a:spLocks noChangeArrowheads="1"/>
          </p:cNvSpPr>
          <p:nvPr/>
        </p:nvSpPr>
        <p:spPr bwMode="auto">
          <a:xfrm>
            <a:off x="3116082" y="1885242"/>
            <a:ext cx="20299400" cy="11141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pPr algn="l" defTabSz="1828800" eaLnBrk="0" fontAlgn="base">
              <a:spcBef>
                <a:spcPct val="0"/>
              </a:spcBef>
              <a:spcAft>
                <a:spcPct val="0"/>
              </a:spcAft>
            </a:pPr>
            <a:r>
              <a:rPr lang="en-AU" altLang="en-US" sz="4000" kern="1200" dirty="0">
                <a:solidFill>
                  <a:srgbClr val="41AEBD"/>
                </a:solidFill>
                <a:latin typeface="Arial" panose="020B0604020202020204" pitchFamily="34" charset="0"/>
                <a:ea typeface="Calibri" panose="020F0502020204030204" pitchFamily="34" charset="0"/>
              </a:rPr>
              <a:t>5</a:t>
            </a:r>
          </a:p>
          <a:p>
            <a:pPr algn="l" defTabSz="1828800" eaLnBrk="0" fontAlgn="base">
              <a:spcBef>
                <a:spcPct val="0"/>
              </a:spcBef>
              <a:spcAft>
                <a:spcPct val="0"/>
              </a:spcAft>
            </a:pPr>
            <a:r>
              <a:rPr lang="en-AU" altLang="en-US" sz="5600" kern="1200" dirty="0">
                <a:solidFill>
                  <a:srgbClr val="F4DE3A">
                    <a:lumMod val="60000"/>
                    <a:lumOff val="40000"/>
                  </a:srgbClr>
                </a:solidFill>
                <a:latin typeface="Arial" panose="020B0604020202020204" pitchFamily="34" charset="0"/>
                <a:ea typeface="Calibri" panose="020F0502020204030204" pitchFamily="34" charset="0"/>
              </a:rPr>
              <a:t>For he issued his laws to Jacob;</a:t>
            </a:r>
          </a:p>
          <a:p>
            <a:pPr algn="l" defTabSz="1828800" eaLnBrk="0" fontAlgn="base">
              <a:spcBef>
                <a:spcPct val="0"/>
              </a:spcBef>
              <a:spcAft>
                <a:spcPct val="0"/>
              </a:spcAft>
            </a:pPr>
            <a:r>
              <a:rPr lang="en-AU" altLang="en-US" sz="5600" kern="1200" dirty="0">
                <a:solidFill>
                  <a:srgbClr val="F4DE3A">
                    <a:lumMod val="60000"/>
                    <a:lumOff val="40000"/>
                  </a:srgbClr>
                </a:solidFill>
                <a:latin typeface="Arial" panose="020B0604020202020204" pitchFamily="34" charset="0"/>
                <a:ea typeface="Calibri" panose="020F0502020204030204" pitchFamily="34" charset="0"/>
              </a:rPr>
              <a:t>    he gave his instructions to Israel.</a:t>
            </a:r>
            <a:endParaRPr lang="en-AU" altLang="en-US" sz="5600" kern="1200" dirty="0">
              <a:solidFill>
                <a:srgbClr val="F4DE3A">
                  <a:lumMod val="60000"/>
                  <a:lumOff val="40000"/>
                </a:srgbClr>
              </a:solidFill>
              <a:latin typeface="Arial" panose="020B0604020202020204" pitchFamily="34" charset="0"/>
            </a:endParaRPr>
          </a:p>
          <a:p>
            <a:pPr algn="l" defTabSz="1828800" eaLnBrk="0" fontAlgn="base">
              <a:spcBef>
                <a:spcPct val="0"/>
              </a:spcBef>
              <a:spcAft>
                <a:spcPct val="0"/>
              </a:spcAft>
            </a:pPr>
            <a:r>
              <a:rPr lang="en-AU" altLang="en-US" sz="5600" kern="1200" dirty="0">
                <a:solidFill>
                  <a:srgbClr val="F4DE3A">
                    <a:lumMod val="60000"/>
                    <a:lumOff val="40000"/>
                  </a:srgbClr>
                </a:solidFill>
                <a:latin typeface="Arial" panose="020B0604020202020204" pitchFamily="34" charset="0"/>
                <a:ea typeface="Calibri" panose="020F0502020204030204" pitchFamily="34" charset="0"/>
              </a:rPr>
              <a:t>He commanded our ancestors</a:t>
            </a:r>
          </a:p>
          <a:p>
            <a:pPr algn="l" defTabSz="1828800" eaLnBrk="0" fontAlgn="base">
              <a:spcBef>
                <a:spcPct val="0"/>
              </a:spcBef>
              <a:spcAft>
                <a:spcPct val="0"/>
              </a:spcAft>
            </a:pPr>
            <a:r>
              <a:rPr lang="en-AU" altLang="en-US" sz="5600" kern="1200" dirty="0">
                <a:solidFill>
                  <a:srgbClr val="F4DE3A">
                    <a:lumMod val="60000"/>
                    <a:lumOff val="40000"/>
                  </a:srgbClr>
                </a:solidFill>
                <a:latin typeface="Arial" panose="020B0604020202020204" pitchFamily="34" charset="0"/>
                <a:ea typeface="Calibri" panose="020F0502020204030204" pitchFamily="34" charset="0"/>
              </a:rPr>
              <a:t>    to teach them to their children,</a:t>
            </a:r>
            <a:endParaRPr lang="en-AU" altLang="en-US" sz="5600" kern="1200" dirty="0">
              <a:solidFill>
                <a:srgbClr val="F4DE3A">
                  <a:lumMod val="60000"/>
                  <a:lumOff val="40000"/>
                </a:srgbClr>
              </a:solidFill>
              <a:latin typeface="Arial" panose="020B0604020202020204" pitchFamily="34" charset="0"/>
            </a:endParaRPr>
          </a:p>
          <a:p>
            <a:pPr algn="l" defTabSz="1828800" eaLnBrk="0" fontAlgn="base">
              <a:spcBef>
                <a:spcPct val="0"/>
              </a:spcBef>
              <a:spcAft>
                <a:spcPct val="0"/>
              </a:spcAft>
            </a:pPr>
            <a:r>
              <a:rPr lang="en-AU" altLang="en-US" sz="4000" kern="1200" dirty="0">
                <a:solidFill>
                  <a:srgbClr val="41AEBD"/>
                </a:solidFill>
                <a:latin typeface="Arial" panose="020B0604020202020204" pitchFamily="34" charset="0"/>
                <a:ea typeface="Calibri" panose="020F0502020204030204" pitchFamily="34" charset="0"/>
              </a:rPr>
              <a:t>6</a:t>
            </a:r>
            <a:r>
              <a:rPr lang="en-AU" altLang="en-US" sz="5600" kern="1200" dirty="0">
                <a:solidFill>
                  <a:prstClr val="white"/>
                </a:solidFill>
                <a:latin typeface="Arial" panose="020B0604020202020204" pitchFamily="34" charset="0"/>
                <a:ea typeface="Calibri" panose="020F0502020204030204" pitchFamily="34" charset="0"/>
              </a:rPr>
              <a:t> </a:t>
            </a:r>
            <a:endParaRPr lang="en-AU" altLang="en-US" sz="5600" kern="1200" dirty="0">
              <a:solidFill>
                <a:prstClr val="white"/>
              </a:solidFill>
              <a:latin typeface="Arial" panose="020B0604020202020204" pitchFamily="34" charset="0"/>
            </a:endParaRPr>
          </a:p>
          <a:p>
            <a:pPr algn="l" defTabSz="1828800" eaLnBrk="0" fontAlgn="base">
              <a:spcBef>
                <a:spcPct val="0"/>
              </a:spcBef>
              <a:spcAft>
                <a:spcPct val="0"/>
              </a:spcAft>
            </a:pPr>
            <a:r>
              <a:rPr lang="en-AU" altLang="en-US" sz="5600" kern="1200" dirty="0">
                <a:solidFill>
                  <a:srgbClr val="F4DE3A">
                    <a:lumMod val="60000"/>
                    <a:lumOff val="40000"/>
                  </a:srgbClr>
                </a:solidFill>
                <a:latin typeface="Arial" panose="020B0604020202020204" pitchFamily="34" charset="0"/>
                <a:ea typeface="Calibri" panose="020F0502020204030204" pitchFamily="34" charset="0"/>
              </a:rPr>
              <a:t>so the next generation might know them—</a:t>
            </a:r>
            <a:endParaRPr lang="en-AU" altLang="en-US" sz="5600" kern="1200" dirty="0">
              <a:solidFill>
                <a:srgbClr val="F4DE3A">
                  <a:lumMod val="60000"/>
                  <a:lumOff val="40000"/>
                </a:srgbClr>
              </a:solidFill>
              <a:latin typeface="Arial" panose="020B0604020202020204" pitchFamily="34" charset="0"/>
            </a:endParaRPr>
          </a:p>
          <a:p>
            <a:pPr algn="l" defTabSz="1828800" eaLnBrk="0" fontAlgn="base">
              <a:spcBef>
                <a:spcPct val="0"/>
              </a:spcBef>
              <a:spcAft>
                <a:spcPct val="0"/>
              </a:spcAft>
            </a:pPr>
            <a:r>
              <a:rPr lang="en-AU" altLang="en-US" sz="5600" kern="1200" dirty="0">
                <a:solidFill>
                  <a:srgbClr val="F4DE3A">
                    <a:lumMod val="60000"/>
                    <a:lumOff val="40000"/>
                  </a:srgbClr>
                </a:solidFill>
                <a:latin typeface="Arial" panose="020B0604020202020204" pitchFamily="34" charset="0"/>
                <a:ea typeface="Calibri" panose="020F0502020204030204" pitchFamily="34" charset="0"/>
              </a:rPr>
              <a:t>    even the children not yet born—</a:t>
            </a:r>
            <a:endParaRPr lang="en-AU" altLang="en-US" sz="5600" kern="1200" dirty="0">
              <a:solidFill>
                <a:srgbClr val="F4DE3A">
                  <a:lumMod val="60000"/>
                  <a:lumOff val="40000"/>
                </a:srgbClr>
              </a:solidFill>
              <a:latin typeface="Arial" panose="020B0604020202020204" pitchFamily="34" charset="0"/>
            </a:endParaRPr>
          </a:p>
          <a:p>
            <a:pPr algn="l" defTabSz="1828800" eaLnBrk="0" fontAlgn="base">
              <a:spcBef>
                <a:spcPct val="0"/>
              </a:spcBef>
              <a:spcAft>
                <a:spcPct val="0"/>
              </a:spcAft>
            </a:pPr>
            <a:r>
              <a:rPr lang="en-AU" altLang="en-US" sz="5600" kern="1200" dirty="0">
                <a:solidFill>
                  <a:srgbClr val="F4DE3A">
                    <a:lumMod val="60000"/>
                    <a:lumOff val="40000"/>
                  </a:srgbClr>
                </a:solidFill>
                <a:latin typeface="Arial" panose="020B0604020202020204" pitchFamily="34" charset="0"/>
                <a:ea typeface="Calibri" panose="020F0502020204030204" pitchFamily="34" charset="0"/>
              </a:rPr>
              <a:t>    and they in turn will teach their own children.</a:t>
            </a:r>
            <a:endParaRPr lang="en-AU" altLang="en-US" sz="5600" kern="1200" dirty="0">
              <a:solidFill>
                <a:srgbClr val="F4DE3A">
                  <a:lumMod val="60000"/>
                  <a:lumOff val="40000"/>
                </a:srgbClr>
              </a:solidFill>
              <a:latin typeface="Arial" panose="020B0604020202020204" pitchFamily="34" charset="0"/>
            </a:endParaRPr>
          </a:p>
          <a:p>
            <a:pPr algn="l" defTabSz="1828800" eaLnBrk="0" fontAlgn="base">
              <a:spcBef>
                <a:spcPct val="0"/>
              </a:spcBef>
              <a:spcAft>
                <a:spcPct val="0"/>
              </a:spcAft>
            </a:pPr>
            <a:r>
              <a:rPr lang="en-AU" altLang="en-US" sz="4000" kern="1200" dirty="0">
                <a:solidFill>
                  <a:srgbClr val="41AEBD"/>
                </a:solidFill>
                <a:latin typeface="Arial" panose="020B0604020202020204" pitchFamily="34" charset="0"/>
              </a:rPr>
              <a:t>7</a:t>
            </a:r>
            <a:r>
              <a:rPr lang="en-AU" altLang="en-US" sz="5600" kern="1200" dirty="0">
                <a:solidFill>
                  <a:prstClr val="white"/>
                </a:solidFill>
                <a:latin typeface="Arial" panose="020B0604020202020204" pitchFamily="34" charset="0"/>
                <a:ea typeface="Calibri" panose="020F0502020204030204" pitchFamily="34" charset="0"/>
              </a:rPr>
              <a:t> </a:t>
            </a:r>
            <a:endParaRPr lang="en-AU" altLang="en-US" sz="5600" kern="1200" dirty="0">
              <a:solidFill>
                <a:prstClr val="white"/>
              </a:solidFill>
              <a:latin typeface="Arial" panose="020B0604020202020204" pitchFamily="34" charset="0"/>
            </a:endParaRPr>
          </a:p>
          <a:p>
            <a:pPr algn="l" defTabSz="1828800" eaLnBrk="0" fontAlgn="base">
              <a:spcBef>
                <a:spcPct val="0"/>
              </a:spcBef>
              <a:spcAft>
                <a:spcPct val="0"/>
              </a:spcAft>
            </a:pPr>
            <a:r>
              <a:rPr lang="en-AU" altLang="en-US" sz="5600" kern="1200" dirty="0">
                <a:solidFill>
                  <a:srgbClr val="F4DE3A">
                    <a:lumMod val="60000"/>
                    <a:lumOff val="40000"/>
                  </a:srgbClr>
                </a:solidFill>
                <a:latin typeface="Arial" panose="020B0604020202020204" pitchFamily="34" charset="0"/>
                <a:ea typeface="Calibri" panose="020F0502020204030204" pitchFamily="34" charset="0"/>
              </a:rPr>
              <a:t>So each generation should set its hope anew on God,</a:t>
            </a:r>
            <a:endParaRPr lang="en-AU" altLang="en-US" sz="5600" kern="1200" dirty="0">
              <a:solidFill>
                <a:srgbClr val="F4DE3A">
                  <a:lumMod val="60000"/>
                  <a:lumOff val="40000"/>
                </a:srgbClr>
              </a:solidFill>
              <a:latin typeface="Arial" panose="020B0604020202020204" pitchFamily="34" charset="0"/>
            </a:endParaRPr>
          </a:p>
          <a:p>
            <a:pPr algn="l" defTabSz="1828800" eaLnBrk="0" fontAlgn="base">
              <a:spcBef>
                <a:spcPct val="0"/>
              </a:spcBef>
              <a:spcAft>
                <a:spcPct val="0"/>
              </a:spcAft>
            </a:pPr>
            <a:r>
              <a:rPr lang="en-AU" altLang="en-US" sz="5600" kern="1200" dirty="0">
                <a:solidFill>
                  <a:srgbClr val="F4DE3A">
                    <a:lumMod val="60000"/>
                    <a:lumOff val="40000"/>
                  </a:srgbClr>
                </a:solidFill>
                <a:latin typeface="Arial" panose="020B0604020202020204" pitchFamily="34" charset="0"/>
                <a:ea typeface="Calibri" panose="020F0502020204030204" pitchFamily="34" charset="0"/>
              </a:rPr>
              <a:t>    not forgetting his glorious miracles</a:t>
            </a:r>
            <a:endParaRPr lang="en-AU" altLang="en-US" sz="5600" kern="1200" dirty="0">
              <a:solidFill>
                <a:srgbClr val="F4DE3A">
                  <a:lumMod val="60000"/>
                  <a:lumOff val="40000"/>
                </a:srgbClr>
              </a:solidFill>
              <a:latin typeface="Arial" panose="020B0604020202020204" pitchFamily="34" charset="0"/>
            </a:endParaRPr>
          </a:p>
          <a:p>
            <a:pPr algn="l" defTabSz="1828800" eaLnBrk="0" fontAlgn="base">
              <a:spcBef>
                <a:spcPct val="0"/>
              </a:spcBef>
              <a:spcAft>
                <a:spcPct val="0"/>
              </a:spcAft>
            </a:pPr>
            <a:r>
              <a:rPr lang="en-AU" altLang="en-US" sz="5600" kern="1200" dirty="0">
                <a:solidFill>
                  <a:srgbClr val="F4DE3A">
                    <a:lumMod val="60000"/>
                    <a:lumOff val="40000"/>
                  </a:srgbClr>
                </a:solidFill>
                <a:latin typeface="Arial" panose="020B0604020202020204" pitchFamily="34" charset="0"/>
                <a:ea typeface="Calibri" panose="020F0502020204030204" pitchFamily="34" charset="0"/>
              </a:rPr>
              <a:t>    and obeying his commands.</a:t>
            </a:r>
            <a:endParaRPr lang="en-AU" altLang="en-US" sz="8000" kern="1200" dirty="0">
              <a:solidFill>
                <a:srgbClr val="F4DE3A">
                  <a:lumMod val="60000"/>
                  <a:lumOff val="40000"/>
                </a:srgbClr>
              </a:solidFill>
              <a:latin typeface="Arial" panose="020B0604020202020204" pitchFamily="34" charset="0"/>
            </a:endParaRPr>
          </a:p>
        </p:txBody>
      </p:sp>
    </p:spTree>
    <p:extLst>
      <p:ext uri="{BB962C8B-B14F-4D97-AF65-F5344CB8AC3E}">
        <p14:creationId xmlns:p14="http://schemas.microsoft.com/office/powerpoint/2010/main" xmlns="" val="3582427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Rectangle 2"/>
          <p:cNvSpPr/>
          <p:nvPr/>
        </p:nvSpPr>
        <p:spPr>
          <a:xfrm>
            <a:off x="1727200" y="2115265"/>
            <a:ext cx="21285200" cy="12403395"/>
          </a:xfrm>
          <a:prstGeom prst="rect">
            <a:avLst/>
          </a:prstGeom>
        </p:spPr>
        <p:txBody>
          <a:bodyPr wrap="square">
            <a:spAutoFit/>
          </a:bodyPr>
          <a:lstStyle/>
          <a:p>
            <a:pPr algn="just">
              <a:spcBef>
                <a:spcPts val="600"/>
              </a:spcBef>
              <a:spcAft>
                <a:spcPts val="600"/>
              </a:spcAft>
            </a:pPr>
            <a:r>
              <a:rPr lang="en-AU" dirty="0"/>
              <a:t>When her son was born, she named him Samson. And </a:t>
            </a:r>
            <a:r>
              <a:rPr lang="en-AU" u="sng" dirty="0"/>
              <a:t>the Lord blessed him</a:t>
            </a:r>
            <a:r>
              <a:rPr lang="en-AU" dirty="0"/>
              <a:t> as he grew up. 25 </a:t>
            </a:r>
          </a:p>
          <a:p>
            <a:pPr algn="just">
              <a:spcBef>
                <a:spcPts val="600"/>
              </a:spcBef>
              <a:spcAft>
                <a:spcPts val="600"/>
              </a:spcAft>
            </a:pPr>
            <a:r>
              <a:rPr lang="en-AU" dirty="0"/>
              <a:t>And </a:t>
            </a:r>
            <a:r>
              <a:rPr lang="en-AU" u="sng" dirty="0"/>
              <a:t>the Spirit of the Lord began to stir him </a:t>
            </a:r>
            <a:r>
              <a:rPr lang="en-AU" dirty="0"/>
              <a:t>while he lived in </a:t>
            </a:r>
            <a:r>
              <a:rPr lang="en-AU" dirty="0" err="1"/>
              <a:t>Mahaneh-dan</a:t>
            </a:r>
            <a:r>
              <a:rPr lang="en-AU" dirty="0"/>
              <a:t>, which is located between the towns of </a:t>
            </a:r>
            <a:r>
              <a:rPr lang="en-AU" dirty="0" err="1"/>
              <a:t>Zorah</a:t>
            </a:r>
            <a:r>
              <a:rPr lang="en-AU" dirty="0"/>
              <a:t> and </a:t>
            </a:r>
            <a:r>
              <a:rPr lang="en-AU" dirty="0" err="1"/>
              <a:t>Eshtaol</a:t>
            </a:r>
            <a:r>
              <a:rPr lang="en-AU" dirty="0"/>
              <a:t>. [Judges 13:24]</a:t>
            </a:r>
          </a:p>
          <a:p>
            <a:pPr algn="just">
              <a:spcBef>
                <a:spcPts val="600"/>
              </a:spcBef>
              <a:spcAft>
                <a:spcPts val="600"/>
              </a:spcAft>
            </a:pPr>
            <a:endParaRPr lang="en-AU" dirty="0"/>
          </a:p>
          <a:p>
            <a:pPr marL="685800" indent="-685800" algn="just">
              <a:spcBef>
                <a:spcPts val="600"/>
              </a:spcBef>
              <a:spcAft>
                <a:spcPts val="600"/>
              </a:spcAft>
              <a:buFont typeface="Arial" panose="020B0604020202020204" pitchFamily="34" charset="0"/>
              <a:buChar char="•"/>
            </a:pPr>
            <a:r>
              <a:rPr lang="en-AU" dirty="0"/>
              <a:t>The Lord blessed him</a:t>
            </a:r>
          </a:p>
          <a:p>
            <a:pPr marL="685800" indent="-685800" algn="just">
              <a:spcBef>
                <a:spcPts val="600"/>
              </a:spcBef>
              <a:spcAft>
                <a:spcPts val="600"/>
              </a:spcAft>
              <a:buFont typeface="Arial" panose="020B0604020202020204" pitchFamily="34" charset="0"/>
              <a:buChar char="•"/>
            </a:pPr>
            <a:r>
              <a:rPr lang="en-AU" dirty="0"/>
              <a:t>The Spirit of the Lord began to stir him</a:t>
            </a:r>
          </a:p>
          <a:p>
            <a:pPr marL="685800" indent="-685800" algn="just">
              <a:spcBef>
                <a:spcPts val="600"/>
              </a:spcBef>
              <a:spcAft>
                <a:spcPts val="600"/>
              </a:spcAft>
              <a:buFont typeface="Arial" panose="020B0604020202020204" pitchFamily="34" charset="0"/>
              <a:buChar char="•"/>
            </a:pPr>
            <a:endParaRPr lang="en-AU" dirty="0"/>
          </a:p>
          <a:p>
            <a:pPr algn="just">
              <a:spcBef>
                <a:spcPts val="600"/>
              </a:spcBef>
              <a:spcAft>
                <a:spcPts val="600"/>
              </a:spcAft>
            </a:pPr>
            <a:r>
              <a:rPr lang="en-AU" dirty="0"/>
              <a:t>It is important that we understand that all of this is God’s means to the end of rescuing Israel. </a:t>
            </a:r>
          </a:p>
          <a:p>
            <a:pPr algn="just">
              <a:spcBef>
                <a:spcPts val="600"/>
              </a:spcBef>
              <a:spcAft>
                <a:spcPts val="600"/>
              </a:spcAft>
            </a:pPr>
            <a:r>
              <a:rPr lang="en-AU" dirty="0"/>
              <a:t>It is not about Samson but Samson makes it about himself!</a:t>
            </a:r>
          </a:p>
          <a:p>
            <a:pPr algn="just">
              <a:spcBef>
                <a:spcPts val="600"/>
              </a:spcBef>
              <a:spcAft>
                <a:spcPts val="600"/>
              </a:spcAft>
            </a:pPr>
            <a:endParaRPr lang="en-AU" dirty="0"/>
          </a:p>
          <a:p>
            <a:pPr marL="685800" indent="-685800" algn="just">
              <a:spcBef>
                <a:spcPts val="600"/>
              </a:spcBef>
              <a:spcAft>
                <a:spcPts val="600"/>
              </a:spcAft>
              <a:buFont typeface="Arial" panose="020B0604020202020204" pitchFamily="34" charset="0"/>
              <a:buChar char="•"/>
            </a:pPr>
            <a:endParaRPr lang="en-AU" dirty="0"/>
          </a:p>
          <a:p>
            <a:pPr algn="just">
              <a:spcBef>
                <a:spcPts val="600"/>
              </a:spcBef>
              <a:spcAft>
                <a:spcPts val="600"/>
              </a:spcAft>
            </a:pPr>
            <a:endParaRPr lang="en-AU" dirty="0"/>
          </a:p>
        </p:txBody>
      </p:sp>
    </p:spTree>
    <p:extLst>
      <p:ext uri="{BB962C8B-B14F-4D97-AF65-F5344CB8AC3E}">
        <p14:creationId xmlns:p14="http://schemas.microsoft.com/office/powerpoint/2010/main" xmlns="" val="18594215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Rectangle 2"/>
          <p:cNvSpPr/>
          <p:nvPr/>
        </p:nvSpPr>
        <p:spPr>
          <a:xfrm>
            <a:off x="1727200" y="2115265"/>
            <a:ext cx="21285200" cy="10787569"/>
          </a:xfrm>
          <a:prstGeom prst="rect">
            <a:avLst/>
          </a:prstGeom>
        </p:spPr>
        <p:txBody>
          <a:bodyPr wrap="square">
            <a:spAutoFit/>
          </a:bodyPr>
          <a:lstStyle/>
          <a:p>
            <a:pPr algn="l"/>
            <a:r>
              <a:rPr lang="en-AU" sz="8000" b="1" i="1" dirty="0">
                <a:latin typeface="Roboto"/>
                <a:ea typeface="Roboto"/>
                <a:cs typeface="Roboto"/>
                <a:sym typeface="Roboto"/>
              </a:rPr>
              <a:t>Samson very quickly goes off the rails</a:t>
            </a:r>
          </a:p>
          <a:p>
            <a:pPr algn="l"/>
            <a:r>
              <a:rPr lang="en-AU" sz="8000" b="1" i="1" dirty="0">
                <a:latin typeface="Roboto"/>
                <a:ea typeface="Roboto"/>
                <a:cs typeface="Roboto"/>
                <a:sym typeface="Roboto"/>
              </a:rPr>
              <a:t>Judges 14:1:3</a:t>
            </a:r>
          </a:p>
          <a:p>
            <a:pPr algn="l"/>
            <a:endParaRPr lang="en-AU" sz="8000" b="1" i="1" dirty="0">
              <a:latin typeface="Roboto"/>
              <a:ea typeface="Roboto"/>
              <a:cs typeface="Roboto"/>
              <a:sym typeface="Roboto"/>
            </a:endParaRPr>
          </a:p>
          <a:p>
            <a:pPr marL="685800" indent="-685800" algn="just">
              <a:spcBef>
                <a:spcPts val="600"/>
              </a:spcBef>
              <a:spcAft>
                <a:spcPts val="600"/>
              </a:spcAft>
              <a:buFont typeface="Arial" panose="020B0604020202020204" pitchFamily="34" charset="0"/>
              <a:buChar char="•"/>
            </a:pPr>
            <a:r>
              <a:rPr lang="en-AU" dirty="0">
                <a:sym typeface="Roboto"/>
              </a:rPr>
              <a:t>He finds a Philistine women that caught his eye</a:t>
            </a:r>
          </a:p>
          <a:p>
            <a:pPr marL="685800" indent="-685800" algn="just">
              <a:spcBef>
                <a:spcPts val="600"/>
              </a:spcBef>
              <a:spcAft>
                <a:spcPts val="600"/>
              </a:spcAft>
              <a:buFont typeface="Arial" panose="020B0604020202020204" pitchFamily="34" charset="0"/>
              <a:buChar char="•"/>
            </a:pPr>
            <a:r>
              <a:rPr lang="en-AU" dirty="0">
                <a:sym typeface="Roboto"/>
              </a:rPr>
              <a:t>He wants to marry her</a:t>
            </a:r>
          </a:p>
          <a:p>
            <a:pPr marL="685800" indent="-685800" algn="just">
              <a:spcBef>
                <a:spcPts val="600"/>
              </a:spcBef>
              <a:spcAft>
                <a:spcPts val="600"/>
              </a:spcAft>
              <a:buFont typeface="Arial" panose="020B0604020202020204" pitchFamily="34" charset="0"/>
              <a:buChar char="•"/>
            </a:pPr>
            <a:r>
              <a:rPr lang="en-AU" dirty="0">
                <a:sym typeface="Roboto"/>
              </a:rPr>
              <a:t>His parents object</a:t>
            </a:r>
          </a:p>
          <a:p>
            <a:pPr marL="685800" indent="-685800" algn="just">
              <a:spcBef>
                <a:spcPts val="600"/>
              </a:spcBef>
              <a:spcAft>
                <a:spcPts val="600"/>
              </a:spcAft>
              <a:buFont typeface="Arial" panose="020B0604020202020204" pitchFamily="34" charset="0"/>
              <a:buChar char="•"/>
            </a:pPr>
            <a:r>
              <a:rPr lang="en-AU" dirty="0">
                <a:sym typeface="Roboto"/>
              </a:rPr>
              <a:t>He told his father get her for me! She looks good to me.</a:t>
            </a:r>
          </a:p>
          <a:p>
            <a:pPr algn="just">
              <a:spcBef>
                <a:spcPts val="600"/>
              </a:spcBef>
              <a:spcAft>
                <a:spcPts val="600"/>
              </a:spcAft>
            </a:pPr>
            <a:r>
              <a:rPr lang="en-AU" i="1" dirty="0">
                <a:sym typeface="Roboto"/>
              </a:rPr>
              <a:t>His father and mother didn’t realise </a:t>
            </a:r>
            <a:r>
              <a:rPr lang="en-AU" i="1" u="sng" dirty="0">
                <a:sym typeface="Roboto"/>
              </a:rPr>
              <a:t>the Lord was at work in this</a:t>
            </a:r>
            <a:r>
              <a:rPr lang="en-AU" i="1" dirty="0">
                <a:sym typeface="Roboto"/>
              </a:rPr>
              <a:t>, creating an opportunity to work against the Philistines, who ruled over Israel at that time. [Vs 4]</a:t>
            </a:r>
            <a:endParaRPr lang="en-AU" dirty="0"/>
          </a:p>
          <a:p>
            <a:pPr algn="just">
              <a:spcBef>
                <a:spcPts val="600"/>
              </a:spcBef>
              <a:spcAft>
                <a:spcPts val="600"/>
              </a:spcAft>
            </a:pPr>
            <a:endParaRPr lang="en-AU" dirty="0"/>
          </a:p>
        </p:txBody>
      </p:sp>
    </p:spTree>
    <p:extLst>
      <p:ext uri="{BB962C8B-B14F-4D97-AF65-F5344CB8AC3E}">
        <p14:creationId xmlns:p14="http://schemas.microsoft.com/office/powerpoint/2010/main" xmlns="" val="30766731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Rectangle 2"/>
          <p:cNvSpPr/>
          <p:nvPr/>
        </p:nvSpPr>
        <p:spPr>
          <a:xfrm>
            <a:off x="711200" y="2115265"/>
            <a:ext cx="22860000" cy="13249781"/>
          </a:xfrm>
          <a:prstGeom prst="rect">
            <a:avLst/>
          </a:prstGeom>
        </p:spPr>
        <p:txBody>
          <a:bodyPr wrap="square">
            <a:spAutoFit/>
          </a:bodyPr>
          <a:lstStyle/>
          <a:p>
            <a:pPr algn="l"/>
            <a:r>
              <a:rPr lang="en-AU" sz="8000" b="1" i="1" dirty="0">
                <a:latin typeface="Roboto"/>
                <a:ea typeface="Roboto"/>
                <a:cs typeface="Roboto"/>
                <a:sym typeface="Roboto"/>
              </a:rPr>
              <a:t>Judges 14:5-9</a:t>
            </a:r>
          </a:p>
          <a:p>
            <a:pPr algn="l"/>
            <a:endParaRPr lang="en-AU" dirty="0">
              <a:sym typeface="Roboto"/>
            </a:endParaRPr>
          </a:p>
          <a:p>
            <a:pPr marL="685800" indent="-685800" algn="l">
              <a:buFont typeface="Arial" panose="020B0604020202020204" pitchFamily="34" charset="0"/>
              <a:buChar char="•"/>
            </a:pPr>
            <a:r>
              <a:rPr lang="en-AU" dirty="0"/>
              <a:t>A lion attacks Samson – </a:t>
            </a:r>
            <a:r>
              <a:rPr lang="en-AU" u="sng" dirty="0"/>
              <a:t>the Spirit of the Lord came powerfully upon him </a:t>
            </a:r>
            <a:r>
              <a:rPr lang="en-AU" dirty="0"/>
              <a:t>[vs 5]</a:t>
            </a:r>
          </a:p>
          <a:p>
            <a:pPr lvl="3" algn="l"/>
            <a:r>
              <a:rPr lang="en-AU" dirty="0"/>
              <a:t>		</a:t>
            </a:r>
            <a:r>
              <a:rPr lang="en-AU" dirty="0">
                <a:solidFill>
                  <a:srgbClr val="FF0000"/>
                </a:solidFill>
              </a:rPr>
              <a:t>But he didn’t tell his father or mother about it</a:t>
            </a:r>
          </a:p>
          <a:p>
            <a:pPr marL="685800" indent="-685800" algn="l">
              <a:buFont typeface="Arial" panose="020B0604020202020204" pitchFamily="34" charset="0"/>
              <a:buChar char="•"/>
            </a:pPr>
            <a:r>
              <a:rPr lang="en-AU" dirty="0"/>
              <a:t>He later finds the carcase of the lion – scooped honey into his hands and ate it along the way. </a:t>
            </a:r>
            <a:r>
              <a:rPr lang="en-AU" dirty="0">
                <a:solidFill>
                  <a:srgbClr val="FF0000"/>
                </a:solidFill>
              </a:rPr>
              <a:t>He also gave some to his father and mother, and they ate it. But he didn’t tell them he had taken the honey from the carcass of the lion. [8-9]</a:t>
            </a:r>
          </a:p>
          <a:p>
            <a:pPr marL="685800" indent="-685800" algn="l">
              <a:buFont typeface="Arial" panose="020B0604020202020204" pitchFamily="34" charset="0"/>
              <a:buChar char="•"/>
            </a:pPr>
            <a:endParaRPr lang="en-AU" dirty="0">
              <a:solidFill>
                <a:srgbClr val="FF0000"/>
              </a:solidFill>
            </a:endParaRPr>
          </a:p>
          <a:p>
            <a:pPr marL="685800" indent="-685800" algn="l">
              <a:buFont typeface="Arial" panose="020B0604020202020204" pitchFamily="34" charset="0"/>
              <a:buChar char="•"/>
            </a:pPr>
            <a:r>
              <a:rPr lang="en-AU" dirty="0"/>
              <a:t>He has broken the vow of a Nazirite- As a Nazirite he must not touch a dead body.</a:t>
            </a:r>
          </a:p>
          <a:p>
            <a:pPr marL="685800" indent="-685800" algn="l">
              <a:buFont typeface="Arial" panose="020B0604020202020204" pitchFamily="34" charset="0"/>
              <a:buChar char="•"/>
            </a:pPr>
            <a:endParaRPr lang="en-AU" dirty="0">
              <a:solidFill>
                <a:srgbClr val="FF0000"/>
              </a:solidFill>
            </a:endParaRPr>
          </a:p>
          <a:p>
            <a:pPr marL="685800" indent="-685800" algn="l">
              <a:buFont typeface="Arial" panose="020B0604020202020204" pitchFamily="34" charset="0"/>
              <a:buChar char="•"/>
            </a:pPr>
            <a:endParaRPr lang="en-AU" dirty="0">
              <a:sym typeface="Roboto"/>
            </a:endParaRPr>
          </a:p>
          <a:p>
            <a:pPr algn="just">
              <a:spcBef>
                <a:spcPts val="600"/>
              </a:spcBef>
              <a:spcAft>
                <a:spcPts val="600"/>
              </a:spcAft>
            </a:pPr>
            <a:endParaRPr lang="en-AU" dirty="0"/>
          </a:p>
          <a:p>
            <a:pPr marL="685800" indent="-685800" algn="just">
              <a:spcBef>
                <a:spcPts val="600"/>
              </a:spcBef>
              <a:spcAft>
                <a:spcPts val="600"/>
              </a:spcAft>
              <a:buFont typeface="Arial" panose="020B0604020202020204" pitchFamily="34" charset="0"/>
              <a:buChar char="•"/>
            </a:pPr>
            <a:endParaRPr lang="en-AU" dirty="0"/>
          </a:p>
          <a:p>
            <a:pPr algn="just">
              <a:spcBef>
                <a:spcPts val="600"/>
              </a:spcBef>
              <a:spcAft>
                <a:spcPts val="600"/>
              </a:spcAft>
            </a:pPr>
            <a:endParaRPr lang="en-AU" dirty="0"/>
          </a:p>
        </p:txBody>
      </p:sp>
    </p:spTree>
    <p:extLst>
      <p:ext uri="{BB962C8B-B14F-4D97-AF65-F5344CB8AC3E}">
        <p14:creationId xmlns:p14="http://schemas.microsoft.com/office/powerpoint/2010/main" xmlns="" val="19204765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Rectangle 2"/>
          <p:cNvSpPr/>
          <p:nvPr/>
        </p:nvSpPr>
        <p:spPr>
          <a:xfrm>
            <a:off x="711200" y="2115265"/>
            <a:ext cx="22860000" cy="11249233"/>
          </a:xfrm>
          <a:prstGeom prst="rect">
            <a:avLst/>
          </a:prstGeom>
        </p:spPr>
        <p:txBody>
          <a:bodyPr wrap="square">
            <a:spAutoFit/>
          </a:bodyPr>
          <a:lstStyle/>
          <a:p>
            <a:pPr algn="l"/>
            <a:r>
              <a:rPr lang="en-AU" sz="8000" b="1" i="1" dirty="0">
                <a:latin typeface="Roboto"/>
                <a:ea typeface="Roboto"/>
                <a:cs typeface="Roboto"/>
                <a:sym typeface="Roboto"/>
              </a:rPr>
              <a:t>Judges 14:10-19</a:t>
            </a:r>
          </a:p>
          <a:p>
            <a:pPr algn="l"/>
            <a:endParaRPr lang="en-AU" dirty="0">
              <a:sym typeface="Roboto"/>
            </a:endParaRPr>
          </a:p>
          <a:p>
            <a:pPr marL="685800" indent="-685800" algn="l">
              <a:spcBef>
                <a:spcPts val="600"/>
              </a:spcBef>
              <a:spcAft>
                <a:spcPts val="600"/>
              </a:spcAft>
              <a:buFont typeface="Arial" panose="020B0604020202020204" pitchFamily="34" charset="0"/>
              <a:buChar char="•"/>
            </a:pPr>
            <a:r>
              <a:rPr lang="en-AU" dirty="0">
                <a:solidFill>
                  <a:schemeClr val="tx1"/>
                </a:solidFill>
              </a:rPr>
              <a:t>His father throws a party as final arrangements are being made.</a:t>
            </a:r>
          </a:p>
          <a:p>
            <a:pPr marL="685800" indent="-685800" algn="l">
              <a:spcBef>
                <a:spcPts val="600"/>
              </a:spcBef>
              <a:spcAft>
                <a:spcPts val="600"/>
              </a:spcAft>
              <a:buFont typeface="Arial" panose="020B0604020202020204" pitchFamily="34" charset="0"/>
              <a:buChar char="•"/>
            </a:pPr>
            <a:r>
              <a:rPr lang="en-AU" dirty="0">
                <a:solidFill>
                  <a:schemeClr val="tx1"/>
                </a:solidFill>
              </a:rPr>
              <a:t>A Feast was literally a place of drinking. </a:t>
            </a:r>
          </a:p>
          <a:p>
            <a:pPr marL="685800" indent="-685800" algn="l">
              <a:buFont typeface="Arial" panose="020B0604020202020204" pitchFamily="34" charset="0"/>
              <a:buChar char="•"/>
            </a:pPr>
            <a:endParaRPr lang="en-AU" dirty="0">
              <a:solidFill>
                <a:schemeClr val="tx1"/>
              </a:solidFill>
            </a:endParaRPr>
          </a:p>
          <a:p>
            <a:pPr algn="l"/>
            <a:r>
              <a:rPr lang="en-AU" dirty="0">
                <a:solidFill>
                  <a:schemeClr val="tx1"/>
                </a:solidFill>
              </a:rPr>
              <a:t>He has broken the vow of a Nazirite- As a Nazirite he must not drink alcohol.</a:t>
            </a:r>
          </a:p>
          <a:p>
            <a:pPr algn="l"/>
            <a:endParaRPr lang="en-AU" dirty="0">
              <a:solidFill>
                <a:schemeClr val="tx1"/>
              </a:solidFill>
            </a:endParaRPr>
          </a:p>
          <a:p>
            <a:pPr marL="685800" indent="-685800" algn="l">
              <a:spcBef>
                <a:spcPts val="600"/>
              </a:spcBef>
              <a:spcAft>
                <a:spcPts val="600"/>
              </a:spcAft>
              <a:buFont typeface="Arial" panose="020B0604020202020204" pitchFamily="34" charset="0"/>
              <a:buChar char="•"/>
            </a:pPr>
            <a:r>
              <a:rPr lang="en-AU" dirty="0">
                <a:solidFill>
                  <a:schemeClr val="tx1"/>
                </a:solidFill>
              </a:rPr>
              <a:t>It is at this point Samson begins to play with fire. He tells a riddle and the young men prevail upon his wife to have Samson reveal the answer.</a:t>
            </a:r>
          </a:p>
          <a:p>
            <a:pPr marL="685800" indent="-685800" algn="l">
              <a:spcBef>
                <a:spcPts val="600"/>
              </a:spcBef>
              <a:spcAft>
                <a:spcPts val="600"/>
              </a:spcAft>
              <a:buFont typeface="Arial" panose="020B0604020202020204" pitchFamily="34" charset="0"/>
              <a:buChar char="•"/>
            </a:pPr>
            <a:r>
              <a:rPr lang="en-AU" dirty="0">
                <a:solidFill>
                  <a:schemeClr val="tx1"/>
                </a:solidFill>
              </a:rPr>
              <a:t>This was the slippery slide. Samson was playing a game but it would eventually lead to his downfall.</a:t>
            </a:r>
          </a:p>
          <a:p>
            <a:pPr marL="685800" indent="-685800" algn="l">
              <a:spcBef>
                <a:spcPts val="600"/>
              </a:spcBef>
              <a:spcAft>
                <a:spcPts val="600"/>
              </a:spcAft>
              <a:buFont typeface="Arial" panose="020B0604020202020204" pitchFamily="34" charset="0"/>
              <a:buChar char="•"/>
            </a:pPr>
            <a:r>
              <a:rPr lang="en-AU" dirty="0">
                <a:solidFill>
                  <a:schemeClr val="tx1"/>
                </a:solidFill>
              </a:rPr>
              <a:t>The game ends with </a:t>
            </a:r>
            <a:r>
              <a:rPr lang="en-AU" u="sng" dirty="0">
                <a:solidFill>
                  <a:schemeClr val="tx1"/>
                </a:solidFill>
              </a:rPr>
              <a:t>the Spirit of the Lord coming powerfully upon him</a:t>
            </a:r>
            <a:r>
              <a:rPr lang="en-AU" dirty="0">
                <a:solidFill>
                  <a:schemeClr val="tx1"/>
                </a:solidFill>
              </a:rPr>
              <a:t>.[Vs19] In the process he kills thirty men and loses his wife.</a:t>
            </a:r>
            <a:endParaRPr lang="en-AU" dirty="0"/>
          </a:p>
        </p:txBody>
      </p:sp>
    </p:spTree>
    <p:extLst>
      <p:ext uri="{BB962C8B-B14F-4D97-AF65-F5344CB8AC3E}">
        <p14:creationId xmlns:p14="http://schemas.microsoft.com/office/powerpoint/2010/main" xmlns="" val="28708178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Rectangle 2"/>
          <p:cNvSpPr/>
          <p:nvPr/>
        </p:nvSpPr>
        <p:spPr>
          <a:xfrm>
            <a:off x="711200" y="1988265"/>
            <a:ext cx="22860000" cy="11557010"/>
          </a:xfrm>
          <a:prstGeom prst="rect">
            <a:avLst/>
          </a:prstGeom>
        </p:spPr>
        <p:txBody>
          <a:bodyPr wrap="square">
            <a:spAutoFit/>
          </a:bodyPr>
          <a:lstStyle/>
          <a:p>
            <a:pPr algn="l"/>
            <a:r>
              <a:rPr lang="en-AU" sz="8000" b="1" i="1" dirty="0">
                <a:latin typeface="Roboto"/>
                <a:ea typeface="Roboto"/>
                <a:cs typeface="Roboto"/>
                <a:sym typeface="Roboto"/>
              </a:rPr>
              <a:t>Judges 15:1-17</a:t>
            </a:r>
          </a:p>
          <a:p>
            <a:pPr algn="l"/>
            <a:endParaRPr lang="en-AU" sz="2800" dirty="0">
              <a:sym typeface="Roboto"/>
            </a:endParaRPr>
          </a:p>
          <a:p>
            <a:pPr marL="685800" indent="-685800" algn="l">
              <a:spcBef>
                <a:spcPts val="600"/>
              </a:spcBef>
              <a:spcAft>
                <a:spcPts val="600"/>
              </a:spcAft>
              <a:buFont typeface="Arial" panose="020B0604020202020204" pitchFamily="34" charset="0"/>
              <a:buChar char="•"/>
            </a:pPr>
            <a:r>
              <a:rPr lang="en-AU" dirty="0">
                <a:solidFill>
                  <a:schemeClr val="tx1"/>
                </a:solidFill>
              </a:rPr>
              <a:t>He decides he will go and get his wife back but she has been given in marriage to his best man! The father has concluded that he has divorced her. He offers his younger daughter instead.</a:t>
            </a:r>
          </a:p>
          <a:p>
            <a:pPr marL="685800" indent="-685800" algn="l">
              <a:spcBef>
                <a:spcPts val="600"/>
              </a:spcBef>
              <a:spcAft>
                <a:spcPts val="600"/>
              </a:spcAft>
              <a:buFont typeface="Arial" panose="020B0604020202020204" pitchFamily="34" charset="0"/>
              <a:buChar char="•"/>
            </a:pPr>
            <a:r>
              <a:rPr lang="en-AU" dirty="0">
                <a:solidFill>
                  <a:schemeClr val="tx1"/>
                </a:solidFill>
              </a:rPr>
              <a:t> Samson decides to take revenge. He burns their grain harvest, their vineyards and olive groves in a very novel way</a:t>
            </a:r>
          </a:p>
          <a:p>
            <a:pPr marL="685800" indent="-685800" algn="l">
              <a:spcBef>
                <a:spcPts val="600"/>
              </a:spcBef>
              <a:spcAft>
                <a:spcPts val="600"/>
              </a:spcAft>
              <a:buFont typeface="Arial" panose="020B0604020202020204" pitchFamily="34" charset="0"/>
              <a:buChar char="•"/>
            </a:pPr>
            <a:r>
              <a:rPr lang="en-AU" dirty="0">
                <a:solidFill>
                  <a:schemeClr val="tx1"/>
                </a:solidFill>
              </a:rPr>
              <a:t>The Philistines burned the former wife and her father to death.</a:t>
            </a:r>
          </a:p>
          <a:p>
            <a:pPr marL="685800" indent="-685800" algn="l">
              <a:spcBef>
                <a:spcPts val="600"/>
              </a:spcBef>
              <a:spcAft>
                <a:spcPts val="600"/>
              </a:spcAft>
              <a:buFont typeface="Arial" panose="020B0604020202020204" pitchFamily="34" charset="0"/>
              <a:buChar char="•"/>
            </a:pPr>
            <a:r>
              <a:rPr lang="en-AU" dirty="0">
                <a:solidFill>
                  <a:schemeClr val="tx1"/>
                </a:solidFill>
              </a:rPr>
              <a:t>Samson takes revenge by killing many of them.</a:t>
            </a:r>
          </a:p>
          <a:p>
            <a:pPr marL="685800" indent="-685800" algn="l">
              <a:spcBef>
                <a:spcPts val="600"/>
              </a:spcBef>
              <a:spcAft>
                <a:spcPts val="600"/>
              </a:spcAft>
              <a:buFont typeface="Arial" panose="020B0604020202020204" pitchFamily="34" charset="0"/>
              <a:buChar char="•"/>
            </a:pPr>
            <a:r>
              <a:rPr lang="en-AU" dirty="0">
                <a:solidFill>
                  <a:schemeClr val="tx1"/>
                </a:solidFill>
              </a:rPr>
              <a:t>The Philistines attack Judah</a:t>
            </a:r>
          </a:p>
          <a:p>
            <a:pPr marL="685800" indent="-685800" algn="l">
              <a:spcBef>
                <a:spcPts val="600"/>
              </a:spcBef>
              <a:spcAft>
                <a:spcPts val="600"/>
              </a:spcAft>
              <a:buFont typeface="Arial" panose="020B0604020202020204" pitchFamily="34" charset="0"/>
              <a:buChar char="•"/>
            </a:pPr>
            <a:r>
              <a:rPr lang="en-AU" dirty="0">
                <a:solidFill>
                  <a:schemeClr val="tx1"/>
                </a:solidFill>
              </a:rPr>
              <a:t>The men of Judah hand him over to the Philistines</a:t>
            </a:r>
          </a:p>
          <a:p>
            <a:pPr marL="685800" indent="-685800" algn="l">
              <a:spcBef>
                <a:spcPts val="600"/>
              </a:spcBef>
              <a:spcAft>
                <a:spcPts val="600"/>
              </a:spcAft>
              <a:buFont typeface="Arial" panose="020B0604020202020204" pitchFamily="34" charset="0"/>
              <a:buChar char="•"/>
            </a:pPr>
            <a:r>
              <a:rPr lang="en-AU" u="sng" dirty="0">
                <a:solidFill>
                  <a:schemeClr val="tx1"/>
                </a:solidFill>
              </a:rPr>
              <a:t>The Spirit of the Lord came powerfully </a:t>
            </a:r>
            <a:r>
              <a:rPr lang="en-AU" dirty="0">
                <a:solidFill>
                  <a:schemeClr val="tx1"/>
                </a:solidFill>
              </a:rPr>
              <a:t>upon Samson and he kills a 1000 men with the jawbone of an ass – and boasts about it [Vs 14-17].</a:t>
            </a:r>
          </a:p>
        </p:txBody>
      </p:sp>
    </p:spTree>
    <p:extLst>
      <p:ext uri="{BB962C8B-B14F-4D97-AF65-F5344CB8AC3E}">
        <p14:creationId xmlns:p14="http://schemas.microsoft.com/office/powerpoint/2010/main" xmlns="" val="24780401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Rectangle 2"/>
          <p:cNvSpPr/>
          <p:nvPr/>
        </p:nvSpPr>
        <p:spPr>
          <a:xfrm>
            <a:off x="711200" y="1988265"/>
            <a:ext cx="22860000" cy="7063472"/>
          </a:xfrm>
          <a:prstGeom prst="rect">
            <a:avLst/>
          </a:prstGeom>
        </p:spPr>
        <p:txBody>
          <a:bodyPr wrap="square">
            <a:spAutoFit/>
          </a:bodyPr>
          <a:lstStyle/>
          <a:p>
            <a:pPr algn="l"/>
            <a:r>
              <a:rPr lang="en-AU" sz="8000" b="1" i="1" dirty="0">
                <a:latin typeface="Roboto"/>
                <a:ea typeface="Roboto"/>
                <a:cs typeface="Roboto"/>
                <a:sym typeface="Roboto"/>
              </a:rPr>
              <a:t>Judges 15:18-20</a:t>
            </a:r>
          </a:p>
          <a:p>
            <a:pPr algn="l"/>
            <a:endParaRPr lang="en-AU" sz="2800" dirty="0">
              <a:sym typeface="Roboto"/>
            </a:endParaRPr>
          </a:p>
          <a:p>
            <a:pPr marL="685800" indent="-685800" algn="l">
              <a:spcBef>
                <a:spcPts val="600"/>
              </a:spcBef>
              <a:spcAft>
                <a:spcPts val="600"/>
              </a:spcAft>
              <a:buFont typeface="Arial" panose="020B0604020202020204" pitchFamily="34" charset="0"/>
              <a:buChar char="•"/>
            </a:pPr>
            <a:r>
              <a:rPr lang="en-AU" dirty="0">
                <a:solidFill>
                  <a:schemeClr val="tx1"/>
                </a:solidFill>
              </a:rPr>
              <a:t>Samson is now thirsty and cries out the Lord…</a:t>
            </a:r>
          </a:p>
          <a:p>
            <a:pPr marL="685800" indent="-685800" algn="l">
              <a:spcBef>
                <a:spcPts val="600"/>
              </a:spcBef>
              <a:spcAft>
                <a:spcPts val="600"/>
              </a:spcAft>
              <a:buFont typeface="Arial" panose="020B0604020202020204" pitchFamily="34" charset="0"/>
              <a:buChar char="•"/>
            </a:pPr>
            <a:r>
              <a:rPr lang="en-AU" dirty="0">
                <a:solidFill>
                  <a:schemeClr val="tx1"/>
                </a:solidFill>
              </a:rPr>
              <a:t>So God caused water to gush out of a hollow in the ground at Lehi</a:t>
            </a:r>
          </a:p>
          <a:p>
            <a:pPr marL="685800" indent="-685800" algn="l">
              <a:spcBef>
                <a:spcPts val="600"/>
              </a:spcBef>
              <a:spcAft>
                <a:spcPts val="600"/>
              </a:spcAft>
              <a:buFont typeface="Arial" panose="020B0604020202020204" pitchFamily="34" charset="0"/>
              <a:buChar char="•"/>
            </a:pPr>
            <a:r>
              <a:rPr lang="en-AU" dirty="0">
                <a:solidFill>
                  <a:schemeClr val="tx1"/>
                </a:solidFill>
              </a:rPr>
              <a:t>Samson was revived as he drank</a:t>
            </a:r>
          </a:p>
          <a:p>
            <a:pPr marL="685800" indent="-685800" algn="l">
              <a:spcBef>
                <a:spcPts val="600"/>
              </a:spcBef>
              <a:spcAft>
                <a:spcPts val="600"/>
              </a:spcAft>
              <a:buFont typeface="Arial" panose="020B0604020202020204" pitchFamily="34" charset="0"/>
              <a:buChar char="•"/>
            </a:pPr>
            <a:r>
              <a:rPr lang="en-AU" dirty="0">
                <a:solidFill>
                  <a:schemeClr val="tx1"/>
                </a:solidFill>
              </a:rPr>
              <a:t>Chapter 15 ends by stating Samson judged Israel for twenty years in the period when the Philistines dominated the land.  </a:t>
            </a:r>
          </a:p>
          <a:p>
            <a:pPr marL="685800" indent="-685800" algn="l">
              <a:spcBef>
                <a:spcPts val="600"/>
              </a:spcBef>
              <a:spcAft>
                <a:spcPts val="600"/>
              </a:spcAft>
              <a:buFont typeface="Arial" panose="020B0604020202020204" pitchFamily="34" charset="0"/>
              <a:buChar char="•"/>
            </a:pPr>
            <a:endParaRPr lang="en-AU" dirty="0">
              <a:solidFill>
                <a:schemeClr val="tx1"/>
              </a:solidFill>
            </a:endParaRPr>
          </a:p>
        </p:txBody>
      </p:sp>
    </p:spTree>
    <p:extLst>
      <p:ext uri="{BB962C8B-B14F-4D97-AF65-F5344CB8AC3E}">
        <p14:creationId xmlns:p14="http://schemas.microsoft.com/office/powerpoint/2010/main" xmlns="" val="102389082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Rectangle 2"/>
          <p:cNvSpPr/>
          <p:nvPr/>
        </p:nvSpPr>
        <p:spPr>
          <a:xfrm>
            <a:off x="711200" y="1988265"/>
            <a:ext cx="22860000" cy="6324808"/>
          </a:xfrm>
          <a:prstGeom prst="rect">
            <a:avLst/>
          </a:prstGeom>
        </p:spPr>
        <p:txBody>
          <a:bodyPr wrap="square">
            <a:spAutoFit/>
          </a:bodyPr>
          <a:lstStyle/>
          <a:p>
            <a:pPr algn="l"/>
            <a:r>
              <a:rPr lang="en-AU" sz="8000" b="1" i="1" dirty="0">
                <a:latin typeface="Roboto"/>
                <a:ea typeface="Roboto"/>
                <a:cs typeface="Roboto"/>
                <a:sym typeface="Roboto"/>
              </a:rPr>
              <a:t>Judges 16:1-3</a:t>
            </a:r>
            <a:endParaRPr lang="en-AU" sz="2800" dirty="0">
              <a:sym typeface="Roboto"/>
            </a:endParaRPr>
          </a:p>
          <a:p>
            <a:pPr marL="685800" indent="-685800" algn="l">
              <a:spcBef>
                <a:spcPts val="600"/>
              </a:spcBef>
              <a:spcAft>
                <a:spcPts val="600"/>
              </a:spcAft>
              <a:buFont typeface="Arial" panose="020B0604020202020204" pitchFamily="34" charset="0"/>
              <a:buChar char="•"/>
            </a:pPr>
            <a:r>
              <a:rPr lang="en-AU" dirty="0">
                <a:solidFill>
                  <a:schemeClr val="tx1"/>
                </a:solidFill>
              </a:rPr>
              <a:t>He goes to spend the night with a prostitute</a:t>
            </a:r>
          </a:p>
          <a:p>
            <a:pPr marL="685800" indent="-685800" algn="l">
              <a:spcBef>
                <a:spcPts val="600"/>
              </a:spcBef>
              <a:spcAft>
                <a:spcPts val="600"/>
              </a:spcAft>
              <a:buFont typeface="Arial" panose="020B0604020202020204" pitchFamily="34" charset="0"/>
              <a:buChar char="•"/>
            </a:pPr>
            <a:r>
              <a:rPr lang="en-AU" dirty="0">
                <a:solidFill>
                  <a:schemeClr val="tx1"/>
                </a:solidFill>
              </a:rPr>
              <a:t>The Philistines see this as an opportunity to kill him.</a:t>
            </a:r>
          </a:p>
          <a:p>
            <a:pPr marL="685800" indent="-685800" algn="l">
              <a:spcBef>
                <a:spcPts val="600"/>
              </a:spcBef>
              <a:spcAft>
                <a:spcPts val="600"/>
              </a:spcAft>
              <a:buFont typeface="Arial" panose="020B0604020202020204" pitchFamily="34" charset="0"/>
              <a:buChar char="•"/>
            </a:pPr>
            <a:r>
              <a:rPr lang="en-AU" dirty="0">
                <a:solidFill>
                  <a:schemeClr val="tx1"/>
                </a:solidFill>
              </a:rPr>
              <a:t>But at midnight he gets up and picks up the doors of the town gate as well as the posts and carries them away. These would have weighted about 200 kilograms and he carried them some distance. Gaza to Hebron is 40 kilometres. He possibly deposited the gates on top of a hill overlooking Gaza.</a:t>
            </a:r>
          </a:p>
        </p:txBody>
      </p:sp>
    </p:spTree>
    <p:extLst>
      <p:ext uri="{BB962C8B-B14F-4D97-AF65-F5344CB8AC3E}">
        <p14:creationId xmlns:p14="http://schemas.microsoft.com/office/powerpoint/2010/main" xmlns="" val="22580345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Rectangle 2"/>
          <p:cNvSpPr/>
          <p:nvPr/>
        </p:nvSpPr>
        <p:spPr>
          <a:xfrm>
            <a:off x="711200" y="1988265"/>
            <a:ext cx="22860000" cy="11987897"/>
          </a:xfrm>
          <a:prstGeom prst="rect">
            <a:avLst/>
          </a:prstGeom>
        </p:spPr>
        <p:txBody>
          <a:bodyPr wrap="square">
            <a:spAutoFit/>
          </a:bodyPr>
          <a:lstStyle/>
          <a:p>
            <a:pPr algn="l"/>
            <a:r>
              <a:rPr lang="en-AU" sz="8000" b="1" i="1" dirty="0">
                <a:latin typeface="Roboto"/>
                <a:ea typeface="Roboto"/>
                <a:cs typeface="Roboto"/>
                <a:sym typeface="Roboto"/>
              </a:rPr>
              <a:t>Judges 16:4-22</a:t>
            </a:r>
          </a:p>
          <a:p>
            <a:pPr algn="l"/>
            <a:endParaRPr lang="en-AU" sz="2800" dirty="0">
              <a:sym typeface="Roboto"/>
            </a:endParaRPr>
          </a:p>
          <a:p>
            <a:pPr marL="685800" indent="-685800" algn="l">
              <a:spcBef>
                <a:spcPts val="600"/>
              </a:spcBef>
              <a:spcAft>
                <a:spcPts val="600"/>
              </a:spcAft>
              <a:buFont typeface="Arial" panose="020B0604020202020204" pitchFamily="34" charset="0"/>
              <a:buChar char="•"/>
            </a:pPr>
            <a:r>
              <a:rPr lang="en-AU" dirty="0">
                <a:solidFill>
                  <a:schemeClr val="tx1"/>
                </a:solidFill>
              </a:rPr>
              <a:t>Some time later! Samson falls in love with Delilah – she lived near Samson’s hometown – probably a Philistine it does not say.</a:t>
            </a:r>
          </a:p>
          <a:p>
            <a:pPr marL="685800" indent="-685800" algn="l">
              <a:spcBef>
                <a:spcPts val="600"/>
              </a:spcBef>
              <a:spcAft>
                <a:spcPts val="600"/>
              </a:spcAft>
              <a:buFont typeface="Arial" panose="020B0604020202020204" pitchFamily="34" charset="0"/>
              <a:buChar char="•"/>
            </a:pPr>
            <a:r>
              <a:rPr lang="en-AU" dirty="0">
                <a:solidFill>
                  <a:schemeClr val="tx1"/>
                </a:solidFill>
              </a:rPr>
              <a:t>She is offered from each of the five rulers 1100 shekels of silver + 5500 shekels equivalent to 550 years wages.</a:t>
            </a:r>
          </a:p>
          <a:p>
            <a:pPr marL="685800" indent="-685800" algn="l">
              <a:spcBef>
                <a:spcPts val="600"/>
              </a:spcBef>
              <a:spcAft>
                <a:spcPts val="600"/>
              </a:spcAft>
              <a:buFont typeface="Arial" panose="020B0604020202020204" pitchFamily="34" charset="0"/>
              <a:buChar char="•"/>
            </a:pPr>
            <a:r>
              <a:rPr lang="en-AU" dirty="0">
                <a:solidFill>
                  <a:schemeClr val="tx1"/>
                </a:solidFill>
              </a:rPr>
              <a:t>She starts to get out of Samson the secret of his strength</a:t>
            </a:r>
          </a:p>
          <a:p>
            <a:pPr marL="685800" indent="-685800" algn="l">
              <a:spcBef>
                <a:spcPts val="600"/>
              </a:spcBef>
              <a:spcAft>
                <a:spcPts val="600"/>
              </a:spcAft>
              <a:buFont typeface="Arial" panose="020B0604020202020204" pitchFamily="34" charset="0"/>
              <a:buChar char="•"/>
            </a:pPr>
            <a:r>
              <a:rPr lang="en-AU" dirty="0">
                <a:solidFill>
                  <a:schemeClr val="tx1"/>
                </a:solidFill>
              </a:rPr>
              <a:t>It is here that Samson’s downfall begins – he has toyed with where his strength comes from and each secret he shares moves closer and closer to the fact that his hair has never been cut. It is cut and Samson thinks all will be the same.</a:t>
            </a:r>
          </a:p>
          <a:p>
            <a:pPr marL="685800" indent="-685800" algn="l">
              <a:spcBef>
                <a:spcPts val="600"/>
              </a:spcBef>
              <a:spcAft>
                <a:spcPts val="600"/>
              </a:spcAft>
              <a:buFont typeface="Arial" panose="020B0604020202020204" pitchFamily="34" charset="0"/>
              <a:buChar char="•"/>
            </a:pPr>
            <a:r>
              <a:rPr lang="en-AU" dirty="0">
                <a:solidFill>
                  <a:schemeClr val="tx1"/>
                </a:solidFill>
              </a:rPr>
              <a:t>But he didn’t realise </a:t>
            </a:r>
            <a:r>
              <a:rPr lang="en-AU" u="sng" dirty="0">
                <a:solidFill>
                  <a:schemeClr val="tx1"/>
                </a:solidFill>
              </a:rPr>
              <a:t>the Lord had left him </a:t>
            </a:r>
            <a:r>
              <a:rPr lang="en-AU" dirty="0">
                <a:solidFill>
                  <a:schemeClr val="tx1"/>
                </a:solidFill>
              </a:rPr>
              <a:t>[Vs 20c].</a:t>
            </a:r>
          </a:p>
          <a:p>
            <a:pPr marL="685800" indent="-685800" algn="l">
              <a:spcBef>
                <a:spcPts val="600"/>
              </a:spcBef>
              <a:spcAft>
                <a:spcPts val="600"/>
              </a:spcAft>
              <a:buFont typeface="Arial" panose="020B0604020202020204" pitchFamily="34" charset="0"/>
              <a:buChar char="•"/>
            </a:pPr>
            <a:endParaRPr lang="en-AU" dirty="0">
              <a:solidFill>
                <a:schemeClr val="tx1"/>
              </a:solidFill>
            </a:endParaRPr>
          </a:p>
          <a:p>
            <a:pPr marL="685800" indent="-685800" algn="l">
              <a:spcBef>
                <a:spcPts val="600"/>
              </a:spcBef>
              <a:spcAft>
                <a:spcPts val="600"/>
              </a:spcAft>
              <a:buFont typeface="Arial" panose="020B0604020202020204" pitchFamily="34" charset="0"/>
              <a:buChar char="•"/>
            </a:pPr>
            <a:endParaRPr lang="en-AU" dirty="0">
              <a:solidFill>
                <a:schemeClr val="tx1"/>
              </a:solidFill>
            </a:endParaRPr>
          </a:p>
        </p:txBody>
      </p:sp>
    </p:spTree>
    <p:extLst>
      <p:ext uri="{BB962C8B-B14F-4D97-AF65-F5344CB8AC3E}">
        <p14:creationId xmlns:p14="http://schemas.microsoft.com/office/powerpoint/2010/main" xmlns="" val="28514713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Rectangle 2"/>
          <p:cNvSpPr/>
          <p:nvPr/>
        </p:nvSpPr>
        <p:spPr>
          <a:xfrm>
            <a:off x="711200" y="1988265"/>
            <a:ext cx="22860000" cy="10602903"/>
          </a:xfrm>
          <a:prstGeom prst="rect">
            <a:avLst/>
          </a:prstGeom>
        </p:spPr>
        <p:txBody>
          <a:bodyPr wrap="square">
            <a:spAutoFit/>
          </a:bodyPr>
          <a:lstStyle/>
          <a:p>
            <a:pPr algn="l"/>
            <a:r>
              <a:rPr lang="en-AU" sz="8000" b="1" i="1" dirty="0">
                <a:latin typeface="Roboto"/>
                <a:ea typeface="Roboto"/>
                <a:cs typeface="Roboto"/>
                <a:sym typeface="Roboto"/>
              </a:rPr>
              <a:t>Judges 16:23-30a</a:t>
            </a:r>
          </a:p>
          <a:p>
            <a:pPr algn="l"/>
            <a:endParaRPr lang="en-AU" sz="2800" dirty="0">
              <a:sym typeface="Roboto"/>
            </a:endParaRPr>
          </a:p>
          <a:p>
            <a:pPr marL="685800" indent="-685800" algn="l">
              <a:spcBef>
                <a:spcPts val="600"/>
              </a:spcBef>
              <a:spcAft>
                <a:spcPts val="600"/>
              </a:spcAft>
              <a:buFont typeface="Arial" panose="020B0604020202020204" pitchFamily="34" charset="0"/>
              <a:buChar char="•"/>
            </a:pPr>
            <a:r>
              <a:rPr lang="en-AU" dirty="0">
                <a:solidFill>
                  <a:schemeClr val="tx1"/>
                </a:solidFill>
              </a:rPr>
              <a:t>The Philistine rulers held a great feast</a:t>
            </a:r>
          </a:p>
          <a:p>
            <a:pPr marL="685800" indent="-685800" algn="l">
              <a:spcBef>
                <a:spcPts val="600"/>
              </a:spcBef>
              <a:spcAft>
                <a:spcPts val="600"/>
              </a:spcAft>
              <a:buFont typeface="Arial" panose="020B0604020202020204" pitchFamily="34" charset="0"/>
              <a:buChar char="•"/>
            </a:pPr>
            <a:r>
              <a:rPr lang="en-AU" dirty="0">
                <a:solidFill>
                  <a:schemeClr val="tx1"/>
                </a:solidFill>
              </a:rPr>
              <a:t>They bring out Samson for amusement</a:t>
            </a:r>
          </a:p>
          <a:p>
            <a:pPr marL="685800" indent="-685800" algn="l">
              <a:spcBef>
                <a:spcPts val="600"/>
              </a:spcBef>
              <a:spcAft>
                <a:spcPts val="600"/>
              </a:spcAft>
              <a:buFont typeface="Arial" panose="020B0604020202020204" pitchFamily="34" charset="0"/>
              <a:buChar char="•"/>
            </a:pPr>
            <a:r>
              <a:rPr lang="en-AU" dirty="0">
                <a:solidFill>
                  <a:schemeClr val="tx1"/>
                </a:solidFill>
              </a:rPr>
              <a:t>Samson asks the young servant leading him to place his hands against the pillars</a:t>
            </a:r>
          </a:p>
          <a:p>
            <a:pPr marL="685800" indent="-685800" algn="l">
              <a:spcBef>
                <a:spcPts val="600"/>
              </a:spcBef>
              <a:spcAft>
                <a:spcPts val="600"/>
              </a:spcAft>
              <a:buFont typeface="Arial" panose="020B0604020202020204" pitchFamily="34" charset="0"/>
              <a:buChar char="•"/>
            </a:pPr>
            <a:r>
              <a:rPr lang="en-AU" dirty="0">
                <a:solidFill>
                  <a:schemeClr val="tx1"/>
                </a:solidFill>
              </a:rPr>
              <a:t>Here is the man who was used to </a:t>
            </a:r>
            <a:r>
              <a:rPr lang="en-AU" u="sng" dirty="0">
                <a:solidFill>
                  <a:schemeClr val="tx1"/>
                </a:solidFill>
              </a:rPr>
              <a:t>doing everything in his own strength</a:t>
            </a:r>
            <a:r>
              <a:rPr lang="en-AU" dirty="0">
                <a:solidFill>
                  <a:schemeClr val="tx1"/>
                </a:solidFill>
              </a:rPr>
              <a:t> needing someone to guide him</a:t>
            </a:r>
          </a:p>
          <a:p>
            <a:pPr marL="685800" indent="-685800" algn="l">
              <a:spcBef>
                <a:spcPts val="600"/>
              </a:spcBef>
              <a:spcAft>
                <a:spcPts val="600"/>
              </a:spcAft>
              <a:buFont typeface="Arial" panose="020B0604020202020204" pitchFamily="34" charset="0"/>
              <a:buChar char="•"/>
            </a:pPr>
            <a:r>
              <a:rPr lang="en-AU" u="sng" dirty="0">
                <a:solidFill>
                  <a:schemeClr val="tx1"/>
                </a:solidFill>
              </a:rPr>
              <a:t>Then Samson prayed to the Lord</a:t>
            </a:r>
            <a:endParaRPr lang="en-AU" dirty="0">
              <a:solidFill>
                <a:schemeClr val="tx1"/>
              </a:solidFill>
            </a:endParaRPr>
          </a:p>
          <a:p>
            <a:pPr lvl="1" algn="l">
              <a:spcBef>
                <a:spcPts val="600"/>
              </a:spcBef>
              <a:spcAft>
                <a:spcPts val="600"/>
              </a:spcAft>
            </a:pPr>
            <a:r>
              <a:rPr lang="en-AU" dirty="0">
                <a:solidFill>
                  <a:schemeClr val="tx1"/>
                </a:solidFill>
              </a:rPr>
              <a:t>		Sovereign Lord, </a:t>
            </a:r>
            <a:r>
              <a:rPr lang="en-AU" u="sng" dirty="0">
                <a:solidFill>
                  <a:schemeClr val="tx1"/>
                </a:solidFill>
              </a:rPr>
              <a:t>remember me again</a:t>
            </a:r>
          </a:p>
          <a:p>
            <a:pPr lvl="1" algn="l">
              <a:spcBef>
                <a:spcPts val="600"/>
              </a:spcBef>
              <a:spcAft>
                <a:spcPts val="600"/>
              </a:spcAft>
            </a:pPr>
            <a:r>
              <a:rPr lang="en-AU" dirty="0">
                <a:solidFill>
                  <a:schemeClr val="tx1"/>
                </a:solidFill>
              </a:rPr>
              <a:t>		</a:t>
            </a:r>
            <a:r>
              <a:rPr lang="en-AU" i="1" dirty="0">
                <a:solidFill>
                  <a:schemeClr val="tx1"/>
                </a:solidFill>
              </a:rPr>
              <a:t>Oh God, please strengthen me just one more time</a:t>
            </a:r>
          </a:p>
          <a:p>
            <a:pPr lvl="1" algn="l">
              <a:spcBef>
                <a:spcPts val="600"/>
              </a:spcBef>
              <a:spcAft>
                <a:spcPts val="600"/>
              </a:spcAft>
            </a:pPr>
            <a:r>
              <a:rPr lang="en-AU" dirty="0">
                <a:solidFill>
                  <a:schemeClr val="tx1"/>
                </a:solidFill>
              </a:rPr>
              <a:t>		he prayed, </a:t>
            </a:r>
            <a:r>
              <a:rPr lang="en-AU" u="sng" dirty="0">
                <a:solidFill>
                  <a:schemeClr val="tx1"/>
                </a:solidFill>
              </a:rPr>
              <a:t>“Let me die with the Philistines”</a:t>
            </a:r>
          </a:p>
        </p:txBody>
      </p:sp>
    </p:spTree>
    <p:extLst>
      <p:ext uri="{BB962C8B-B14F-4D97-AF65-F5344CB8AC3E}">
        <p14:creationId xmlns:p14="http://schemas.microsoft.com/office/powerpoint/2010/main" xmlns="" val="302688968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Rectangle 2"/>
          <p:cNvSpPr/>
          <p:nvPr/>
        </p:nvSpPr>
        <p:spPr>
          <a:xfrm>
            <a:off x="711200" y="1988265"/>
            <a:ext cx="22860000" cy="6140142"/>
          </a:xfrm>
          <a:prstGeom prst="rect">
            <a:avLst/>
          </a:prstGeom>
        </p:spPr>
        <p:txBody>
          <a:bodyPr wrap="square">
            <a:spAutoFit/>
          </a:bodyPr>
          <a:lstStyle/>
          <a:p>
            <a:pPr algn="l"/>
            <a:r>
              <a:rPr lang="en-AU" sz="8000" b="1" i="1" dirty="0">
                <a:latin typeface="Roboto"/>
                <a:ea typeface="Roboto"/>
                <a:cs typeface="Roboto"/>
                <a:sym typeface="Roboto"/>
              </a:rPr>
              <a:t>Judges 16:30b</a:t>
            </a:r>
          </a:p>
          <a:p>
            <a:pPr algn="l"/>
            <a:endParaRPr lang="en-AU" sz="2800" dirty="0">
              <a:sym typeface="Roboto"/>
            </a:endParaRPr>
          </a:p>
          <a:p>
            <a:pPr lvl="1" algn="l">
              <a:spcBef>
                <a:spcPts val="600"/>
              </a:spcBef>
              <a:spcAft>
                <a:spcPts val="600"/>
              </a:spcAft>
            </a:pPr>
            <a:r>
              <a:rPr lang="en-AU" dirty="0">
                <a:solidFill>
                  <a:schemeClr val="tx1"/>
                </a:solidFill>
              </a:rPr>
              <a:t>And the temple crashed down on the Philistine rulers and all the people. So he killed more people when he died than he had during his entire lifetime.</a:t>
            </a:r>
          </a:p>
          <a:p>
            <a:pPr lvl="1" algn="l">
              <a:spcBef>
                <a:spcPts val="600"/>
              </a:spcBef>
              <a:spcAft>
                <a:spcPts val="600"/>
              </a:spcAft>
            </a:pPr>
            <a:endParaRPr lang="en-AU" dirty="0">
              <a:solidFill>
                <a:schemeClr val="tx1"/>
              </a:solidFill>
            </a:endParaRPr>
          </a:p>
          <a:p>
            <a:pPr lvl="1" algn="l">
              <a:spcBef>
                <a:spcPts val="600"/>
              </a:spcBef>
              <a:spcAft>
                <a:spcPts val="600"/>
              </a:spcAft>
            </a:pPr>
            <a:r>
              <a:rPr lang="en-AU" dirty="0">
                <a:solidFill>
                  <a:schemeClr val="tx1"/>
                </a:solidFill>
              </a:rPr>
              <a:t>Samson had finally realised his strength came from the Lord</a:t>
            </a:r>
          </a:p>
          <a:p>
            <a:pPr marL="685800" indent="-685800" algn="l">
              <a:spcBef>
                <a:spcPts val="600"/>
              </a:spcBef>
              <a:spcAft>
                <a:spcPts val="600"/>
              </a:spcAft>
              <a:buFont typeface="Arial" panose="020B0604020202020204" pitchFamily="34" charset="0"/>
              <a:buChar char="•"/>
            </a:pPr>
            <a:endParaRPr lang="en-AU" dirty="0">
              <a:solidFill>
                <a:schemeClr val="tx1"/>
              </a:solidFill>
            </a:endParaRPr>
          </a:p>
        </p:txBody>
      </p:sp>
    </p:spTree>
    <p:extLst>
      <p:ext uri="{BB962C8B-B14F-4D97-AF65-F5344CB8AC3E}">
        <p14:creationId xmlns:p14="http://schemas.microsoft.com/office/powerpoint/2010/main" xmlns="" val="39740580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forerunner_graphic_final.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TextBox 2">
            <a:extLst>
              <a:ext uri="{FF2B5EF4-FFF2-40B4-BE49-F238E27FC236}">
                <a16:creationId xmlns:a16="http://schemas.microsoft.com/office/drawing/2014/main" xmlns="" id="{6A7FB18A-7471-F140-A1E9-647D9A10D404}"/>
              </a:ext>
            </a:extLst>
          </p:cNvPr>
          <p:cNvSpPr txBox="1"/>
          <p:nvPr/>
        </p:nvSpPr>
        <p:spPr>
          <a:xfrm>
            <a:off x="606927" y="8410831"/>
            <a:ext cx="21615119"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8000" b="1" i="0" u="none" strike="noStrike" cap="none" spc="0" normalizeH="0" baseline="0" dirty="0">
                <a:ln>
                  <a:noFill/>
                </a:ln>
                <a:solidFill>
                  <a:schemeClr val="accent1">
                    <a:lumMod val="75000"/>
                  </a:schemeClr>
                </a:solidFill>
                <a:effectLst/>
                <a:uFillTx/>
                <a:latin typeface="+mj-lt"/>
                <a:ea typeface="+mj-ea"/>
                <a:cs typeface="+mj-cs"/>
                <a:sym typeface="Helvetica"/>
              </a:rPr>
              <a:t>LEARNING LESSONS OF FAITH FROM THOSE WHO HAVE GONE BEFORE</a:t>
            </a:r>
          </a:p>
        </p:txBody>
      </p:sp>
      <p:sp>
        <p:nvSpPr>
          <p:cNvPr id="4" name="TextBox 3"/>
          <p:cNvSpPr txBox="1"/>
          <p:nvPr/>
        </p:nvSpPr>
        <p:spPr>
          <a:xfrm>
            <a:off x="16793234" y="954982"/>
            <a:ext cx="3092192"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AU" sz="5000" b="0" i="0" u="none" strike="noStrike" cap="none" spc="0" normalizeH="0" baseline="0" dirty="0" smtClean="0">
                <a:ln>
                  <a:noFill/>
                </a:ln>
                <a:solidFill>
                  <a:srgbClr val="000000"/>
                </a:solidFill>
                <a:effectLst/>
                <a:uFillTx/>
                <a:latin typeface="+mn-lt"/>
                <a:ea typeface="+mn-ea"/>
                <a:cs typeface="+mn-cs"/>
                <a:sym typeface="Helvetica"/>
              </a:rPr>
              <a:t>Tony Lyon</a:t>
            </a:r>
          </a:p>
          <a:p>
            <a:pPr marL="0" marR="0" indent="0" algn="ctr" defTabSz="825500" rtl="0" fontAlgn="auto" latinLnBrk="0" hangingPunct="0">
              <a:lnSpc>
                <a:spcPct val="100000"/>
              </a:lnSpc>
              <a:spcBef>
                <a:spcPts val="0"/>
              </a:spcBef>
              <a:spcAft>
                <a:spcPts val="0"/>
              </a:spcAft>
              <a:buClrTx/>
              <a:buSzTx/>
              <a:buFontTx/>
              <a:buNone/>
              <a:tabLst/>
            </a:pPr>
            <a:r>
              <a:rPr lang="en-AU" dirty="0" smtClean="0"/>
              <a:t>27/6/2021</a:t>
            </a:r>
            <a:endParaRPr kumimoji="0" lang="en-AU" sz="5000" b="0" i="0" u="none" strike="noStrike" cap="none" spc="0" normalizeH="0" baseline="0" dirty="0">
              <a:ln>
                <a:noFill/>
              </a:ln>
              <a:solidFill>
                <a:srgbClr val="000000"/>
              </a:solidFill>
              <a:effectLst/>
              <a:uFillTx/>
              <a:latin typeface="+mn-lt"/>
              <a:ea typeface="+mn-ea"/>
              <a:cs typeface="+mn-cs"/>
              <a:sym typeface="Helvetica"/>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Rectangle 2"/>
          <p:cNvSpPr/>
          <p:nvPr/>
        </p:nvSpPr>
        <p:spPr>
          <a:xfrm>
            <a:off x="711200" y="1988265"/>
            <a:ext cx="22860000" cy="7832914"/>
          </a:xfrm>
          <a:prstGeom prst="rect">
            <a:avLst/>
          </a:prstGeom>
        </p:spPr>
        <p:txBody>
          <a:bodyPr wrap="square">
            <a:spAutoFit/>
          </a:bodyPr>
          <a:lstStyle/>
          <a:p>
            <a:pPr algn="l"/>
            <a:r>
              <a:rPr lang="en-AU" sz="8000" b="1" i="1" dirty="0">
                <a:latin typeface="Roboto"/>
                <a:ea typeface="Roboto"/>
                <a:cs typeface="Roboto"/>
                <a:sym typeface="Roboto"/>
              </a:rPr>
              <a:t>God has Called all of us to a life of Faith</a:t>
            </a:r>
          </a:p>
          <a:p>
            <a:pPr algn="l"/>
            <a:endParaRPr lang="en-AU" sz="2800" dirty="0">
              <a:sym typeface="Roboto"/>
            </a:endParaRPr>
          </a:p>
          <a:p>
            <a:pPr marL="685800" indent="-685800" algn="l">
              <a:spcBef>
                <a:spcPts val="600"/>
              </a:spcBef>
              <a:spcAft>
                <a:spcPts val="600"/>
              </a:spcAft>
              <a:buFont typeface="Arial" panose="020B0604020202020204" pitchFamily="34" charset="0"/>
              <a:buChar char="•"/>
            </a:pPr>
            <a:r>
              <a:rPr lang="en-AU" dirty="0">
                <a:solidFill>
                  <a:schemeClr val="tx1"/>
                </a:solidFill>
              </a:rPr>
              <a:t>Some he has called to a specific ministry – in Samson’s case God wanted to deal with the Philistines</a:t>
            </a:r>
          </a:p>
          <a:p>
            <a:pPr marL="685800" indent="-685800" algn="l">
              <a:spcBef>
                <a:spcPts val="600"/>
              </a:spcBef>
              <a:spcAft>
                <a:spcPts val="600"/>
              </a:spcAft>
              <a:buFont typeface="Arial" panose="020B0604020202020204" pitchFamily="34" charset="0"/>
              <a:buChar char="•"/>
            </a:pPr>
            <a:r>
              <a:rPr lang="en-AU" dirty="0">
                <a:solidFill>
                  <a:schemeClr val="tx1"/>
                </a:solidFill>
              </a:rPr>
              <a:t>We must all realise that it is not our strength that counts</a:t>
            </a:r>
          </a:p>
          <a:p>
            <a:pPr marL="685800" indent="-685800" algn="l">
              <a:spcBef>
                <a:spcPts val="600"/>
              </a:spcBef>
              <a:spcAft>
                <a:spcPts val="600"/>
              </a:spcAft>
              <a:buFont typeface="Arial" panose="020B0604020202020204" pitchFamily="34" charset="0"/>
              <a:buChar char="•"/>
            </a:pPr>
            <a:r>
              <a:rPr lang="en-AU" dirty="0">
                <a:solidFill>
                  <a:schemeClr val="tx1"/>
                </a:solidFill>
              </a:rPr>
              <a:t>We have been given the Holy Spirit to help us fulfil that to which we are called</a:t>
            </a:r>
          </a:p>
          <a:p>
            <a:pPr marL="685800" indent="-685800" algn="l">
              <a:spcBef>
                <a:spcPts val="600"/>
              </a:spcBef>
              <a:spcAft>
                <a:spcPts val="600"/>
              </a:spcAft>
              <a:buFont typeface="Arial" panose="020B0604020202020204" pitchFamily="34" charset="0"/>
              <a:buChar char="•"/>
            </a:pPr>
            <a:r>
              <a:rPr lang="en-AU" dirty="0">
                <a:solidFill>
                  <a:schemeClr val="tx1"/>
                </a:solidFill>
              </a:rPr>
              <a:t>Some have forgotten this principle and used the gifts and talents for their own benefit </a:t>
            </a:r>
          </a:p>
          <a:p>
            <a:pPr marL="685800" indent="-685800" algn="l">
              <a:spcBef>
                <a:spcPts val="600"/>
              </a:spcBef>
              <a:spcAft>
                <a:spcPts val="600"/>
              </a:spcAft>
              <a:buFont typeface="Arial" panose="020B0604020202020204" pitchFamily="34" charset="0"/>
              <a:buChar char="•"/>
            </a:pPr>
            <a:r>
              <a:rPr lang="en-AU" dirty="0">
                <a:solidFill>
                  <a:schemeClr val="tx1"/>
                </a:solidFill>
              </a:rPr>
              <a:t>And like Samson their strength will fail them</a:t>
            </a:r>
          </a:p>
        </p:txBody>
      </p:sp>
    </p:spTree>
    <p:extLst>
      <p:ext uri="{BB962C8B-B14F-4D97-AF65-F5344CB8AC3E}">
        <p14:creationId xmlns:p14="http://schemas.microsoft.com/office/powerpoint/2010/main" xmlns="" val="110269647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3" name="Rectangle 2"/>
          <p:cNvSpPr/>
          <p:nvPr/>
        </p:nvSpPr>
        <p:spPr>
          <a:xfrm>
            <a:off x="711200" y="1988265"/>
            <a:ext cx="22860000" cy="9925794"/>
          </a:xfrm>
          <a:prstGeom prst="rect">
            <a:avLst/>
          </a:prstGeom>
        </p:spPr>
        <p:txBody>
          <a:bodyPr wrap="square">
            <a:spAutoFit/>
          </a:bodyPr>
          <a:lstStyle/>
          <a:p>
            <a:pPr algn="l"/>
            <a:r>
              <a:rPr lang="en-AU" sz="8000" b="1" i="1" dirty="0">
                <a:latin typeface="Roboto"/>
                <a:ea typeface="Roboto"/>
                <a:cs typeface="Roboto"/>
                <a:sym typeface="Roboto"/>
              </a:rPr>
              <a:t>God has Called all of us to a life of Faith</a:t>
            </a:r>
          </a:p>
          <a:p>
            <a:pPr algn="l"/>
            <a:r>
              <a:rPr lang="en-AU" sz="8000" b="1" i="1" dirty="0">
                <a:latin typeface="Roboto"/>
                <a:ea typeface="Roboto"/>
                <a:cs typeface="Roboto"/>
                <a:sym typeface="Roboto"/>
              </a:rPr>
              <a:t>Hebrews 12:1-2</a:t>
            </a:r>
          </a:p>
          <a:p>
            <a:pPr algn="l"/>
            <a:endParaRPr lang="en-AU" sz="2800" dirty="0">
              <a:sym typeface="Roboto"/>
            </a:endParaRPr>
          </a:p>
          <a:p>
            <a:pPr algn="l">
              <a:spcBef>
                <a:spcPts val="600"/>
              </a:spcBef>
              <a:spcAft>
                <a:spcPts val="600"/>
              </a:spcAft>
            </a:pPr>
            <a:r>
              <a:rPr lang="en-AU" sz="5200" i="1" dirty="0">
                <a:solidFill>
                  <a:schemeClr val="tx1"/>
                </a:solidFill>
                <a:latin typeface="Roboto"/>
              </a:rPr>
              <a:t>Therefore, since we are surrounded by such a huge crowd of witnesses to the life of faith, let us strip off every weight that slows us down, especially the sin that so easily trips us up. </a:t>
            </a:r>
          </a:p>
          <a:p>
            <a:pPr algn="l">
              <a:spcBef>
                <a:spcPts val="600"/>
              </a:spcBef>
              <a:spcAft>
                <a:spcPts val="600"/>
              </a:spcAft>
            </a:pPr>
            <a:r>
              <a:rPr lang="en-AU" sz="5200" i="1" dirty="0">
                <a:solidFill>
                  <a:schemeClr val="tx1"/>
                </a:solidFill>
                <a:latin typeface="Roboto"/>
              </a:rPr>
              <a:t>And let us run with endurance the race God has set before us. 2 </a:t>
            </a:r>
          </a:p>
          <a:p>
            <a:pPr algn="l">
              <a:spcBef>
                <a:spcPts val="600"/>
              </a:spcBef>
              <a:spcAft>
                <a:spcPts val="600"/>
              </a:spcAft>
            </a:pPr>
            <a:r>
              <a:rPr lang="en-AU" sz="5200" i="1" dirty="0">
                <a:solidFill>
                  <a:schemeClr val="tx1"/>
                </a:solidFill>
                <a:latin typeface="Roboto"/>
              </a:rPr>
              <a:t>We do this by keeping our eyes on Jesus, the champion who initiates and perfects our faith. </a:t>
            </a:r>
          </a:p>
          <a:p>
            <a:pPr algn="l">
              <a:spcBef>
                <a:spcPts val="600"/>
              </a:spcBef>
              <a:spcAft>
                <a:spcPts val="600"/>
              </a:spcAft>
            </a:pPr>
            <a:r>
              <a:rPr lang="en-AU" sz="5200" i="1" dirty="0">
                <a:solidFill>
                  <a:schemeClr val="tx1"/>
                </a:solidFill>
                <a:latin typeface="Roboto"/>
              </a:rPr>
              <a:t>Because of the joy awaiting him, he endured the cross, disregarding its shame. Now he is seated in the place of </a:t>
            </a:r>
            <a:r>
              <a:rPr lang="en-AU" sz="5200" i="1" dirty="0" err="1">
                <a:solidFill>
                  <a:schemeClr val="tx1"/>
                </a:solidFill>
                <a:latin typeface="Roboto"/>
              </a:rPr>
              <a:t>honor</a:t>
            </a:r>
            <a:r>
              <a:rPr lang="en-AU" sz="5200" i="1" dirty="0">
                <a:solidFill>
                  <a:schemeClr val="tx1"/>
                </a:solidFill>
                <a:latin typeface="Roboto"/>
              </a:rPr>
              <a:t> beside God’s throne.</a:t>
            </a:r>
          </a:p>
        </p:txBody>
      </p:sp>
    </p:spTree>
    <p:extLst>
      <p:ext uri="{BB962C8B-B14F-4D97-AF65-F5344CB8AC3E}">
        <p14:creationId xmlns:p14="http://schemas.microsoft.com/office/powerpoint/2010/main" xmlns="" val="351061023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forerunner_god_bless.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forerunner_welcome.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124" name="Shape 124"/>
          <p:cNvSpPr/>
          <p:nvPr/>
        </p:nvSpPr>
        <p:spPr>
          <a:xfrm>
            <a:off x="1541349" y="3861975"/>
            <a:ext cx="20785251" cy="553484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972551" indent="-972551" algn="l">
              <a:lnSpc>
                <a:spcPct val="150000"/>
              </a:lnSpc>
              <a:buSzPct val="100000"/>
              <a:buChar char="•"/>
              <a:defRPr sz="5200">
                <a:latin typeface="Roboto Light"/>
                <a:ea typeface="Roboto Light"/>
                <a:cs typeface="Roboto Light"/>
                <a:sym typeface="Roboto Light"/>
              </a:defRPr>
            </a:pPr>
            <a:r>
              <a:rPr lang="en-AU" dirty="0"/>
              <a:t>Israel again did evil in </a:t>
            </a:r>
            <a:r>
              <a:rPr lang="en-AU" u="sng" dirty="0"/>
              <a:t>God’s sight</a:t>
            </a:r>
            <a:endParaRPr u="sng" dirty="0"/>
          </a:p>
          <a:p>
            <a:pPr marL="972551" indent="-972551" algn="l">
              <a:lnSpc>
                <a:spcPct val="150000"/>
              </a:lnSpc>
              <a:buSzPct val="100000"/>
              <a:buChar char="•"/>
              <a:defRPr sz="5200">
                <a:latin typeface="Roboto Light"/>
                <a:ea typeface="Roboto Light"/>
                <a:cs typeface="Roboto Light"/>
                <a:sym typeface="Roboto Light"/>
              </a:defRPr>
            </a:pPr>
            <a:r>
              <a:rPr lang="en-AU" dirty="0"/>
              <a:t>So </a:t>
            </a:r>
            <a:r>
              <a:rPr lang="en-AU" u="sng" dirty="0"/>
              <a:t>the Lord handed them over </a:t>
            </a:r>
            <a:r>
              <a:rPr lang="en-AU" dirty="0"/>
              <a:t>to the Philistines</a:t>
            </a:r>
            <a:endParaRPr dirty="0"/>
          </a:p>
          <a:p>
            <a:pPr marL="972551" indent="-972551" algn="l">
              <a:lnSpc>
                <a:spcPct val="150000"/>
              </a:lnSpc>
              <a:buSzPct val="100000"/>
              <a:buChar char="•"/>
              <a:defRPr sz="5200">
                <a:latin typeface="Roboto Light"/>
                <a:ea typeface="Roboto Light"/>
                <a:cs typeface="Roboto Light"/>
                <a:sym typeface="Roboto Light"/>
              </a:defRPr>
            </a:pPr>
            <a:r>
              <a:rPr lang="en-AU" dirty="0"/>
              <a:t>Who oppressed them for 40 years [Judges 13:1]</a:t>
            </a:r>
          </a:p>
          <a:p>
            <a:pPr marL="972551" indent="-972551" algn="l">
              <a:spcBef>
                <a:spcPts val="600"/>
              </a:spcBef>
              <a:spcAft>
                <a:spcPts val="600"/>
              </a:spcAft>
              <a:buSzPct val="100000"/>
              <a:buChar char="•"/>
              <a:defRPr sz="5200">
                <a:latin typeface="Roboto Light"/>
                <a:ea typeface="Roboto Light"/>
                <a:cs typeface="Roboto Light"/>
                <a:sym typeface="Roboto Light"/>
              </a:defRPr>
            </a:pPr>
            <a:r>
              <a:rPr lang="en-AU" dirty="0"/>
              <a:t>The Lord heard their cries</a:t>
            </a:r>
          </a:p>
          <a:p>
            <a:pPr marL="972551" indent="-972551" algn="l">
              <a:spcBef>
                <a:spcPts val="600"/>
              </a:spcBef>
              <a:spcAft>
                <a:spcPts val="600"/>
              </a:spcAft>
              <a:buSzPct val="100000"/>
              <a:buChar char="•"/>
              <a:defRPr sz="5200">
                <a:latin typeface="Roboto Light"/>
                <a:ea typeface="Roboto Light"/>
                <a:cs typeface="Roboto Light"/>
                <a:sym typeface="Roboto Light"/>
              </a:defRPr>
            </a:pPr>
            <a:r>
              <a:rPr lang="en-AU" dirty="0"/>
              <a:t>He will begin to </a:t>
            </a:r>
            <a:r>
              <a:rPr lang="en-AU" i="1" dirty="0"/>
              <a:t>rescue Israel </a:t>
            </a:r>
            <a:r>
              <a:rPr lang="en-AU" dirty="0"/>
              <a:t>from the Philistines [13:5c]</a:t>
            </a:r>
            <a:endParaRPr dirty="0"/>
          </a:p>
        </p:txBody>
      </p:sp>
      <p:sp>
        <p:nvSpPr>
          <p:cNvPr id="125" name="Shape 125"/>
          <p:cNvSpPr/>
          <p:nvPr/>
        </p:nvSpPr>
        <p:spPr>
          <a:xfrm>
            <a:off x="1270000" y="386844"/>
            <a:ext cx="21742400" cy="351891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11100" b="1" i="1">
                <a:latin typeface="Roboto"/>
                <a:ea typeface="Roboto"/>
                <a:cs typeface="Roboto"/>
                <a:sym typeface="Roboto"/>
              </a:defRPr>
            </a:lvl1pPr>
          </a:lstStyle>
          <a:p>
            <a:r>
              <a:rPr lang="en-AU" dirty="0"/>
              <a:t>The God of the Second Chance</a:t>
            </a:r>
          </a:p>
          <a:p>
            <a:pPr algn="ctr"/>
            <a:r>
              <a:rPr lang="en-AU" dirty="0"/>
              <a:t>Samson</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forerunner_blank.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2" name="Rectangle 1"/>
          <p:cNvSpPr/>
          <p:nvPr/>
        </p:nvSpPr>
        <p:spPr>
          <a:xfrm>
            <a:off x="330200" y="2020461"/>
            <a:ext cx="23723600" cy="9756517"/>
          </a:xfrm>
          <a:prstGeom prst="rect">
            <a:avLst/>
          </a:prstGeom>
        </p:spPr>
        <p:txBody>
          <a:bodyPr wrap="square">
            <a:spAutoFit/>
          </a:bodyPr>
          <a:lstStyle/>
          <a:p>
            <a:pPr algn="just">
              <a:spcBef>
                <a:spcPts val="600"/>
              </a:spcBef>
              <a:spcAft>
                <a:spcPts val="600"/>
              </a:spcAft>
              <a:buSzPct val="100000"/>
              <a:defRPr sz="5200">
                <a:latin typeface="Roboto Light"/>
                <a:ea typeface="Roboto Light"/>
                <a:cs typeface="Roboto Light"/>
                <a:sym typeface="Roboto Light"/>
              </a:defRPr>
            </a:pPr>
            <a:r>
              <a:rPr lang="en-AU" sz="5200" dirty="0">
                <a:solidFill>
                  <a:schemeClr val="tx1"/>
                </a:solidFill>
                <a:latin typeface="Roboto Light"/>
                <a:ea typeface="Roboto Light"/>
                <a:cs typeface="Roboto Light"/>
              </a:rPr>
              <a:t>Any nation can be the agent of God's judgment. In the case of Sodom and Gomorrah, God delivered his judgment unmediated. That is why the narrative acquires such proverbial force as a symbol of the naked wrath of God, which reaches its biblical climax, of course, in the book of Revelation. However, in the more normal course of history, God uses one nation or another as the instrument of his sovereign justice. </a:t>
            </a:r>
          </a:p>
          <a:p>
            <a:pPr algn="just">
              <a:spcBef>
                <a:spcPts val="600"/>
              </a:spcBef>
              <a:spcAft>
                <a:spcPts val="600"/>
              </a:spcAft>
              <a:buSzPct val="100000"/>
              <a:defRPr sz="5200">
                <a:latin typeface="Roboto Light"/>
                <a:ea typeface="Roboto Light"/>
                <a:cs typeface="Roboto Light"/>
                <a:sym typeface="Roboto Light"/>
              </a:defRPr>
            </a:pPr>
            <a:r>
              <a:rPr lang="en-AU" sz="5200" dirty="0">
                <a:solidFill>
                  <a:schemeClr val="tx1"/>
                </a:solidFill>
                <a:latin typeface="Roboto Light"/>
                <a:ea typeface="Roboto Light"/>
                <a:cs typeface="Roboto Light"/>
              </a:rPr>
              <a:t>The classic first instance of this in the Bible is the way the conquest of the Canaanites by the tribes of Israel is repeatedly interpreted as the outworking of YHWH'S judgment on a society whose "iniquity was Full" (a condition they had not yet reached when God predicted it to Abraham in [Gen 15:16]. </a:t>
            </a:r>
          </a:p>
          <a:p>
            <a:pPr indent="-457200" algn="just">
              <a:spcBef>
                <a:spcPts val="600"/>
              </a:spcBef>
              <a:spcAft>
                <a:spcPts val="600"/>
              </a:spcAft>
              <a:buSzPct val="100000"/>
              <a:defRPr sz="5200">
                <a:latin typeface="Roboto Light"/>
                <a:ea typeface="Roboto Light"/>
                <a:cs typeface="Roboto Light"/>
                <a:sym typeface="Roboto Light"/>
              </a:defRPr>
            </a:pPr>
            <a:r>
              <a:rPr lang="en-AU" sz="4400" dirty="0">
                <a:solidFill>
                  <a:schemeClr val="tx1"/>
                </a:solidFill>
                <a:latin typeface="Roboto Light"/>
                <a:ea typeface="Roboto Light"/>
                <a:cs typeface="Roboto Light"/>
              </a:rPr>
              <a:t>Wright, Christopher J. H. (2006). </a:t>
            </a:r>
            <a:r>
              <a:rPr lang="en-AU" sz="4400" i="1" dirty="0">
                <a:solidFill>
                  <a:schemeClr val="tx1"/>
                </a:solidFill>
                <a:latin typeface="Roboto Light"/>
                <a:ea typeface="Roboto Light"/>
                <a:cs typeface="Roboto Light"/>
              </a:rPr>
              <a:t>The Mission of God: Unlocking the Bible’s grand narrative.  </a:t>
            </a:r>
            <a:r>
              <a:rPr lang="en-AU" sz="4400" dirty="0" err="1">
                <a:solidFill>
                  <a:schemeClr val="tx1"/>
                </a:solidFill>
                <a:latin typeface="Roboto Light"/>
                <a:ea typeface="Roboto Light"/>
                <a:cs typeface="Roboto Light"/>
              </a:rPr>
              <a:t>Pg</a:t>
            </a:r>
            <a:r>
              <a:rPr lang="en-AU" sz="4400" dirty="0">
                <a:solidFill>
                  <a:schemeClr val="tx1"/>
                </a:solidFill>
                <a:latin typeface="Roboto Light"/>
                <a:ea typeface="Roboto Light"/>
                <a:cs typeface="Roboto Light"/>
              </a:rPr>
              <a:t> 459. Nottingham, England: IVP.</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131" name="Shape 131"/>
          <p:cNvSpPr/>
          <p:nvPr/>
        </p:nvSpPr>
        <p:spPr>
          <a:xfrm>
            <a:off x="1236622" y="2742699"/>
            <a:ext cx="9597178" cy="181075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11100" b="1" i="1">
                <a:latin typeface="Roboto"/>
                <a:ea typeface="Roboto"/>
                <a:cs typeface="Roboto"/>
                <a:sym typeface="Roboto"/>
              </a:defRPr>
            </a:lvl1pPr>
          </a:lstStyle>
          <a:p>
            <a:r>
              <a:rPr lang="en-AU" dirty="0"/>
              <a:t>Judges 13:1-5</a:t>
            </a:r>
            <a:endParaRPr dirty="0"/>
          </a:p>
        </p:txBody>
      </p:sp>
      <p:sp>
        <p:nvSpPr>
          <p:cNvPr id="3" name="Rectangle 2"/>
          <p:cNvSpPr/>
          <p:nvPr/>
        </p:nvSpPr>
        <p:spPr>
          <a:xfrm>
            <a:off x="762000" y="4930775"/>
            <a:ext cx="22733000" cy="8556188"/>
          </a:xfrm>
          <a:prstGeom prst="rect">
            <a:avLst/>
          </a:prstGeom>
        </p:spPr>
        <p:txBody>
          <a:bodyPr wrap="square">
            <a:spAutoFit/>
          </a:bodyPr>
          <a:lstStyle/>
          <a:p>
            <a:pPr algn="just">
              <a:spcBef>
                <a:spcPts val="600"/>
              </a:spcBef>
              <a:spcAft>
                <a:spcPts val="600"/>
              </a:spcAft>
            </a:pPr>
            <a:r>
              <a:rPr lang="en-AU" sz="5200" dirty="0">
                <a:latin typeface="Roboto"/>
              </a:rPr>
              <a:t>In those days a man named Manoah from the tribe of Dan lived in the town of </a:t>
            </a:r>
            <a:r>
              <a:rPr lang="en-AU" sz="5200" dirty="0" err="1">
                <a:latin typeface="Roboto"/>
              </a:rPr>
              <a:t>Zorah</a:t>
            </a:r>
            <a:r>
              <a:rPr lang="en-AU" sz="5200" dirty="0">
                <a:latin typeface="Roboto"/>
              </a:rPr>
              <a:t>. His wife was unable to become pregnant, and they had no children. </a:t>
            </a:r>
          </a:p>
          <a:p>
            <a:pPr algn="just">
              <a:spcBef>
                <a:spcPts val="600"/>
              </a:spcBef>
              <a:spcAft>
                <a:spcPts val="600"/>
              </a:spcAft>
            </a:pPr>
            <a:r>
              <a:rPr lang="en-AU" sz="5200" baseline="30000" dirty="0">
                <a:latin typeface="Roboto"/>
              </a:rPr>
              <a:t>3 </a:t>
            </a:r>
            <a:r>
              <a:rPr lang="en-AU" sz="5200" dirty="0">
                <a:latin typeface="Roboto"/>
              </a:rPr>
              <a:t>The angel of the </a:t>
            </a:r>
            <a:r>
              <a:rPr lang="en-AU" sz="5200" cap="small" dirty="0">
                <a:latin typeface="Roboto"/>
              </a:rPr>
              <a:t>Lord</a:t>
            </a:r>
            <a:r>
              <a:rPr lang="en-AU" sz="5200" dirty="0">
                <a:latin typeface="Roboto"/>
              </a:rPr>
              <a:t> appeared to Manoah’s wife and said, “Even though you have been unable to have children, you will soon become pregnant and give birth to a son. </a:t>
            </a:r>
          </a:p>
          <a:p>
            <a:pPr algn="just">
              <a:spcBef>
                <a:spcPts val="600"/>
              </a:spcBef>
              <a:spcAft>
                <a:spcPts val="600"/>
              </a:spcAft>
            </a:pPr>
            <a:r>
              <a:rPr lang="en-AU" sz="5200" baseline="30000" dirty="0">
                <a:latin typeface="Roboto"/>
              </a:rPr>
              <a:t>4 </a:t>
            </a:r>
            <a:r>
              <a:rPr lang="en-AU" sz="5200" dirty="0">
                <a:latin typeface="Roboto"/>
              </a:rPr>
              <a:t>So be careful; you must not drink wine or any other alcoholic drink nor eat any forbidden food.</a:t>
            </a:r>
          </a:p>
          <a:p>
            <a:pPr algn="just">
              <a:spcBef>
                <a:spcPts val="600"/>
              </a:spcBef>
              <a:spcAft>
                <a:spcPts val="600"/>
              </a:spcAft>
            </a:pPr>
            <a:r>
              <a:rPr lang="en-AU" sz="5200" baseline="30000" dirty="0">
                <a:latin typeface="Roboto"/>
              </a:rPr>
              <a:t>5 </a:t>
            </a:r>
            <a:r>
              <a:rPr lang="en-AU" sz="5200" dirty="0">
                <a:latin typeface="Roboto"/>
              </a:rPr>
              <a:t>You will become pregnant and give birth to a son, and his hair must never be cut. For he will be dedicated to God as a Nazirite from birth. He will begin to rescue Israel from the Philistines.”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2" name="Rectangle 1"/>
          <p:cNvSpPr/>
          <p:nvPr/>
        </p:nvSpPr>
        <p:spPr>
          <a:xfrm>
            <a:off x="736600" y="2557651"/>
            <a:ext cx="22910800" cy="9479518"/>
          </a:xfrm>
          <a:prstGeom prst="rect">
            <a:avLst/>
          </a:prstGeom>
        </p:spPr>
        <p:txBody>
          <a:bodyPr wrap="square">
            <a:spAutoFit/>
          </a:bodyPr>
          <a:lstStyle/>
          <a:p>
            <a:pPr algn="just">
              <a:spcBef>
                <a:spcPts val="600"/>
              </a:spcBef>
              <a:spcAft>
                <a:spcPts val="600"/>
              </a:spcAft>
            </a:pPr>
            <a:r>
              <a:rPr lang="en-AU" dirty="0"/>
              <a:t>The son promised to Manoah's wife would be a Nazirite (a word meaning "dedicated" or "consecrated"). </a:t>
            </a:r>
          </a:p>
          <a:p>
            <a:pPr algn="just">
              <a:spcBef>
                <a:spcPts val="600"/>
              </a:spcBef>
              <a:spcAft>
                <a:spcPts val="600"/>
              </a:spcAft>
            </a:pPr>
            <a:r>
              <a:rPr lang="en-AU" dirty="0"/>
              <a:t>According to Numbers 6:1-12, the Nazirite vow was voluntarily taken for a limited time, but Samson's was lifelong. </a:t>
            </a:r>
          </a:p>
          <a:p>
            <a:pPr algn="just">
              <a:spcBef>
                <a:spcPts val="600"/>
              </a:spcBef>
              <a:spcAft>
                <a:spcPts val="600"/>
              </a:spcAft>
            </a:pPr>
            <a:r>
              <a:rPr lang="en-AU" dirty="0"/>
              <a:t>Nazirites had three special restrictions: </a:t>
            </a:r>
          </a:p>
          <a:p>
            <a:pPr marL="914400" indent="-914400" algn="just">
              <a:spcBef>
                <a:spcPts val="600"/>
              </a:spcBef>
              <a:spcAft>
                <a:spcPts val="600"/>
              </a:spcAft>
              <a:buAutoNum type="arabicParenBoth"/>
            </a:pPr>
            <a:r>
              <a:rPr lang="en-AU" dirty="0"/>
              <a:t>they were to abstain totally from "fermented drink" and could not eat any grapes or raisins; </a:t>
            </a:r>
          </a:p>
          <a:p>
            <a:pPr algn="just">
              <a:spcBef>
                <a:spcPts val="600"/>
              </a:spcBef>
              <a:spcAft>
                <a:spcPts val="600"/>
              </a:spcAft>
            </a:pPr>
            <a:r>
              <a:rPr lang="en-AU" dirty="0"/>
              <a:t>(2) they could not have their hair cut; and </a:t>
            </a:r>
          </a:p>
          <a:p>
            <a:pPr algn="just">
              <a:spcBef>
                <a:spcPts val="600"/>
              </a:spcBef>
              <a:spcAft>
                <a:spcPts val="600"/>
              </a:spcAft>
            </a:pPr>
            <a:r>
              <a:rPr lang="en-AU" dirty="0"/>
              <a:t>(3) they could not come near a corpse. </a:t>
            </a:r>
          </a:p>
          <a:p>
            <a:pPr algn="just">
              <a:spcBef>
                <a:spcPts val="600"/>
              </a:spcBef>
              <a:spcAft>
                <a:spcPts val="600"/>
              </a:spcAft>
            </a:pPr>
            <a:r>
              <a:rPr lang="en-AU" dirty="0"/>
              <a:t>Violation of all these plays an important part in Samson's life, though the second restriction is particularly emphasized.</a:t>
            </a:r>
          </a:p>
        </p:txBody>
      </p:sp>
    </p:spTree>
    <p:extLst>
      <p:ext uri="{BB962C8B-B14F-4D97-AF65-F5344CB8AC3E}">
        <p14:creationId xmlns:p14="http://schemas.microsoft.com/office/powerpoint/2010/main" xmlns="" val="21999938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0"/>
            <a:ext cx="24384000" cy="13716000"/>
          </a:xfrm>
          <a:prstGeom prst="rect">
            <a:avLst/>
          </a:prstGeom>
          <a:ln w="12700">
            <a:miter lim="400000"/>
          </a:ln>
        </p:spPr>
      </p:pic>
      <p:sp>
        <p:nvSpPr>
          <p:cNvPr id="5" name="Shape 124"/>
          <p:cNvSpPr/>
          <p:nvPr/>
        </p:nvSpPr>
        <p:spPr>
          <a:xfrm>
            <a:off x="1541349" y="3392617"/>
            <a:ext cx="20785251" cy="647356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972551" indent="-972551" algn="l">
              <a:spcBef>
                <a:spcPts val="600"/>
              </a:spcBef>
              <a:spcAft>
                <a:spcPts val="600"/>
              </a:spcAft>
              <a:buSzPct val="100000"/>
              <a:buChar char="•"/>
              <a:defRPr sz="5200">
                <a:latin typeface="Roboto Light"/>
                <a:ea typeface="Roboto Light"/>
                <a:cs typeface="Roboto Light"/>
                <a:sym typeface="Roboto Light"/>
              </a:defRPr>
            </a:pPr>
            <a:r>
              <a:rPr lang="en-AU" dirty="0"/>
              <a:t>It is important to remember this was </a:t>
            </a:r>
            <a:r>
              <a:rPr lang="en-AU"/>
              <a:t>God’s doing</a:t>
            </a:r>
            <a:endParaRPr lang="en-AU" u="sng" dirty="0"/>
          </a:p>
          <a:p>
            <a:pPr marL="972551" indent="-972551" algn="l">
              <a:spcBef>
                <a:spcPts val="600"/>
              </a:spcBef>
              <a:spcAft>
                <a:spcPts val="600"/>
              </a:spcAft>
              <a:buSzPct val="100000"/>
              <a:buChar char="•"/>
              <a:defRPr sz="5200">
                <a:latin typeface="Roboto Light"/>
                <a:ea typeface="Roboto Light"/>
                <a:cs typeface="Roboto Light"/>
                <a:sym typeface="Roboto Light"/>
              </a:defRPr>
            </a:pPr>
            <a:r>
              <a:rPr lang="en-AU"/>
              <a:t>God </a:t>
            </a:r>
            <a:r>
              <a:rPr lang="en-AU" dirty="0"/>
              <a:t>was going to rescue Israel</a:t>
            </a:r>
            <a:endParaRPr dirty="0"/>
          </a:p>
          <a:p>
            <a:pPr marL="972551" indent="-972551" algn="l">
              <a:spcBef>
                <a:spcPts val="600"/>
              </a:spcBef>
              <a:spcAft>
                <a:spcPts val="600"/>
              </a:spcAft>
              <a:buSzPct val="100000"/>
              <a:buChar char="•"/>
              <a:defRPr sz="5200">
                <a:latin typeface="Roboto Light"/>
                <a:ea typeface="Roboto Light"/>
                <a:cs typeface="Roboto Light"/>
                <a:sym typeface="Roboto Light"/>
              </a:defRPr>
            </a:pPr>
            <a:r>
              <a:rPr lang="en-AU" dirty="0"/>
              <a:t>He would do it in spite of how Samson performed </a:t>
            </a:r>
          </a:p>
          <a:p>
            <a:pPr marL="972551" indent="-972551" algn="l">
              <a:spcBef>
                <a:spcPts val="600"/>
              </a:spcBef>
              <a:spcAft>
                <a:spcPts val="600"/>
              </a:spcAft>
              <a:buSzPct val="100000"/>
              <a:buChar char="•"/>
              <a:defRPr sz="5200">
                <a:latin typeface="Roboto Light"/>
                <a:ea typeface="Roboto Light"/>
                <a:cs typeface="Roboto Light"/>
                <a:sym typeface="Roboto Light"/>
              </a:defRPr>
            </a:pPr>
            <a:r>
              <a:rPr lang="en-AU" dirty="0"/>
              <a:t>This was the sovereign God at work</a:t>
            </a:r>
          </a:p>
          <a:p>
            <a:pPr marL="972551" indent="-972551" algn="l">
              <a:spcBef>
                <a:spcPts val="600"/>
              </a:spcBef>
              <a:spcAft>
                <a:spcPts val="600"/>
              </a:spcAft>
              <a:buSzPct val="100000"/>
              <a:buChar char="•"/>
              <a:defRPr sz="5200">
                <a:latin typeface="Roboto Light"/>
                <a:ea typeface="Roboto Light"/>
                <a:cs typeface="Roboto Light"/>
                <a:sym typeface="Roboto Light"/>
              </a:defRPr>
            </a:pPr>
            <a:r>
              <a:rPr lang="en-AU" dirty="0"/>
              <a:t>We don’t always understand how or why God works in the ways he does. </a:t>
            </a:r>
          </a:p>
          <a:p>
            <a:pPr marL="972551" indent="-972551" algn="l">
              <a:spcBef>
                <a:spcPts val="600"/>
              </a:spcBef>
              <a:spcAft>
                <a:spcPts val="600"/>
              </a:spcAft>
              <a:buSzPct val="100000"/>
              <a:buChar char="•"/>
              <a:defRPr sz="5200">
                <a:latin typeface="Roboto Light"/>
                <a:ea typeface="Roboto Light"/>
                <a:cs typeface="Roboto Light"/>
                <a:sym typeface="Roboto Light"/>
              </a:defRPr>
            </a:pPr>
            <a:r>
              <a:rPr lang="en-AU" dirty="0"/>
              <a:t>Faith is about trusting God!</a:t>
            </a:r>
            <a:endParaRPr dirty="0"/>
          </a:p>
        </p:txBody>
      </p:sp>
    </p:spTree>
    <p:extLst>
      <p:ext uri="{BB962C8B-B14F-4D97-AF65-F5344CB8AC3E}">
        <p14:creationId xmlns:p14="http://schemas.microsoft.com/office/powerpoint/2010/main" xmlns="" val="8689675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cstate="print"/>
          <a:stretch>
            <a:fillRect/>
          </a:stretch>
        </p:blipFill>
        <p:spPr>
          <a:xfrm>
            <a:off x="0" y="-127000"/>
            <a:ext cx="24384000" cy="13716000"/>
          </a:xfrm>
          <a:prstGeom prst="rect">
            <a:avLst/>
          </a:prstGeom>
          <a:ln w="12700">
            <a:miter lim="400000"/>
          </a:ln>
        </p:spPr>
      </p:pic>
      <p:sp>
        <p:nvSpPr>
          <p:cNvPr id="2" name="Rectangle 1"/>
          <p:cNvSpPr/>
          <p:nvPr/>
        </p:nvSpPr>
        <p:spPr>
          <a:xfrm>
            <a:off x="279400" y="2216865"/>
            <a:ext cx="23037800" cy="11326178"/>
          </a:xfrm>
          <a:prstGeom prst="rect">
            <a:avLst/>
          </a:prstGeom>
        </p:spPr>
        <p:txBody>
          <a:bodyPr wrap="square">
            <a:spAutoFit/>
          </a:bodyPr>
          <a:lstStyle/>
          <a:p>
            <a:pPr algn="just">
              <a:spcBef>
                <a:spcPts val="600"/>
              </a:spcBef>
              <a:spcAft>
                <a:spcPts val="600"/>
              </a:spcAft>
            </a:pPr>
            <a:r>
              <a:rPr lang="en-AU" sz="5200" dirty="0">
                <a:latin typeface="Roboto"/>
              </a:rPr>
              <a:t>Sometimes Bible stories are embarrassing, nasty, or shocking. </a:t>
            </a:r>
          </a:p>
          <a:p>
            <a:pPr algn="just">
              <a:spcBef>
                <a:spcPts val="600"/>
              </a:spcBef>
              <a:spcAft>
                <a:spcPts val="600"/>
              </a:spcAft>
            </a:pPr>
            <a:r>
              <a:rPr lang="en-AU" sz="5200" dirty="0">
                <a:latin typeface="Roboto"/>
              </a:rPr>
              <a:t>We may be tempted to explain them away or to show why it was not really as bad as it seemed. </a:t>
            </a:r>
          </a:p>
          <a:p>
            <a:pPr algn="just">
              <a:spcBef>
                <a:spcPts val="600"/>
              </a:spcBef>
              <a:spcAft>
                <a:spcPts val="600"/>
              </a:spcAft>
            </a:pPr>
            <a:r>
              <a:rPr lang="en-AU" sz="5200" dirty="0">
                <a:latin typeface="Roboto"/>
              </a:rPr>
              <a:t>Don't do that. </a:t>
            </a:r>
          </a:p>
          <a:p>
            <a:pPr algn="just">
              <a:spcBef>
                <a:spcPts val="600"/>
              </a:spcBef>
              <a:spcAft>
                <a:spcPts val="600"/>
              </a:spcAft>
            </a:pPr>
            <a:r>
              <a:rPr lang="en-AU" sz="5200" dirty="0">
                <a:latin typeface="Roboto"/>
              </a:rPr>
              <a:t>God tells it as it really is in this world. </a:t>
            </a:r>
          </a:p>
          <a:p>
            <a:pPr algn="just">
              <a:spcBef>
                <a:spcPts val="600"/>
              </a:spcBef>
              <a:spcAft>
                <a:spcPts val="600"/>
              </a:spcAft>
            </a:pPr>
            <a:r>
              <a:rPr lang="en-AU" sz="5200" dirty="0">
                <a:latin typeface="Roboto"/>
              </a:rPr>
              <a:t>People are sinners and can do things that are desperately wicked and depraved. </a:t>
            </a:r>
          </a:p>
          <a:p>
            <a:pPr algn="just">
              <a:spcBef>
                <a:spcPts val="600"/>
              </a:spcBef>
              <a:spcAft>
                <a:spcPts val="600"/>
              </a:spcAft>
            </a:pPr>
            <a:r>
              <a:rPr lang="en-AU" sz="5200" dirty="0">
                <a:latin typeface="Roboto"/>
              </a:rPr>
              <a:t>The marvel of the Bible is that God continues to work with and through even fallen, sinful people. </a:t>
            </a:r>
          </a:p>
          <a:p>
            <a:pPr algn="just">
              <a:spcBef>
                <a:spcPts val="600"/>
              </a:spcBef>
              <a:spcAft>
                <a:spcPts val="600"/>
              </a:spcAft>
            </a:pPr>
            <a:r>
              <a:rPr lang="en-AU" sz="5200" dirty="0">
                <a:latin typeface="Roboto"/>
              </a:rPr>
              <a:t>And in the end God accomplishes his purpose—in spite of all the problems we caused. </a:t>
            </a:r>
          </a:p>
          <a:p>
            <a:pPr algn="just">
              <a:spcBef>
                <a:spcPts val="600"/>
              </a:spcBef>
              <a:spcAft>
                <a:spcPts val="600"/>
              </a:spcAft>
            </a:pPr>
            <a:r>
              <a:rPr lang="en-AU" sz="4400" dirty="0">
                <a:latin typeface="Roboto"/>
              </a:rPr>
              <a:t>Wright Christopher J. H. (2016). </a:t>
            </a:r>
            <a:r>
              <a:rPr lang="en-AU" sz="4400" i="1" dirty="0">
                <a:latin typeface="Roboto"/>
              </a:rPr>
              <a:t>How to Preach &amp; Teach the Old Testament for all its Worth. </a:t>
            </a:r>
            <a:r>
              <a:rPr lang="en-AU" sz="4400" i="1" dirty="0" err="1">
                <a:latin typeface="Roboto"/>
              </a:rPr>
              <a:t>Pg</a:t>
            </a:r>
            <a:r>
              <a:rPr lang="en-AU" sz="4400" i="1" dirty="0">
                <a:latin typeface="Roboto"/>
              </a:rPr>
              <a:t> </a:t>
            </a:r>
            <a:r>
              <a:rPr lang="en-AU" sz="4400" dirty="0">
                <a:latin typeface="Roboto"/>
              </a:rPr>
              <a:t>128. Grand Rapids, MI: Zondervan. </a:t>
            </a:r>
          </a:p>
        </p:txBody>
      </p:sp>
    </p:spTree>
    <p:extLst>
      <p:ext uri="{BB962C8B-B14F-4D97-AF65-F5344CB8AC3E}">
        <p14:creationId xmlns:p14="http://schemas.microsoft.com/office/powerpoint/2010/main" xmlns="" val="15077046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1336</TotalTime>
  <Words>1603</Words>
  <Application>Microsoft Office PowerPoint</Application>
  <PresentationFormat>Custom</PresentationFormat>
  <Paragraphs>145</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White</vt:lpstr>
      <vt:lpstr>Depth</vt:lpstr>
      <vt:lpstr>Psalm 78: 5- 7 (NLT)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Brown</dc:creator>
  <cp:lastModifiedBy>Audio &amp; Text</cp:lastModifiedBy>
  <cp:revision>28</cp:revision>
  <dcterms:modified xsi:type="dcterms:W3CDTF">2021-06-27T01:24:25Z</dcterms:modified>
</cp:coreProperties>
</file>